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318" r:id="rId3"/>
    <p:sldId id="317" r:id="rId4"/>
    <p:sldId id="276" r:id="rId5"/>
    <p:sldId id="274" r:id="rId6"/>
    <p:sldId id="278" r:id="rId7"/>
    <p:sldId id="319" r:id="rId8"/>
    <p:sldId id="286" r:id="rId9"/>
    <p:sldId id="287" r:id="rId10"/>
    <p:sldId id="289" r:id="rId11"/>
    <p:sldId id="322" r:id="rId12"/>
    <p:sldId id="326" r:id="rId13"/>
    <p:sldId id="256" r:id="rId14"/>
    <p:sldId id="299" r:id="rId15"/>
    <p:sldId id="303" r:id="rId16"/>
    <p:sldId id="325" r:id="rId17"/>
    <p:sldId id="323" r:id="rId18"/>
    <p:sldId id="297" r:id="rId19"/>
    <p:sldId id="260" r:id="rId20"/>
    <p:sldId id="261" r:id="rId21"/>
    <p:sldId id="321" r:id="rId22"/>
    <p:sldId id="327" r:id="rId23"/>
    <p:sldId id="32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3886" autoAdjust="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34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9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75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49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930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02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98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6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80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78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6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40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62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70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53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61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DD5E-72D5-409C-BCD0-07F07193F81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DADA05-AA9D-4A44-9670-ACD7901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79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teacher.68edu.ru/konkurs-2022/uchastneyki-konkursa/michurinski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7" y="741221"/>
            <a:ext cx="10437223" cy="2387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к конкурсу «Учитель года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»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C8A2C6-97B8-472B-BB94-54402FFCE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3679688"/>
            <a:ext cx="9144000" cy="1655762"/>
          </a:xfrm>
        </p:spPr>
        <p:txBody>
          <a:bodyPr>
            <a:noAutofit/>
          </a:bodyPr>
          <a:lstStyle/>
          <a:p>
            <a:pPr algn="r"/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Николаевна Серикова</a:t>
            </a:r>
            <a:endParaRPr lang="ru-RU" sz="24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и обществознания </a:t>
            </a:r>
          </a:p>
          <a:p>
            <a:pPr algn="r"/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Кочетовской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</a:p>
          <a:p>
            <a:pPr algn="r"/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Мичуринского района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172" y="0"/>
            <a:ext cx="2075828" cy="20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87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11D885-4508-4FC4-8055-E66CEB5C21C8}"/>
              </a:ext>
            </a:extLst>
          </p:cNvPr>
          <p:cNvSpPr txBox="1"/>
          <p:nvPr/>
        </p:nvSpPr>
        <p:spPr>
          <a:xfrm>
            <a:off x="2995183" y="396106"/>
            <a:ext cx="6201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43636D-75C8-4F8F-883E-60E3CDBB2E97}"/>
              </a:ext>
            </a:extLst>
          </p:cNvPr>
          <p:cNvSpPr txBox="1"/>
          <p:nvPr/>
        </p:nvSpPr>
        <p:spPr>
          <a:xfrm>
            <a:off x="1178852" y="1165547"/>
            <a:ext cx="1007339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орректность и глубина понимания предметного содержания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етодическая и психолого-педагогическая грамотность при проведении 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и поддержка учебной мотивации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ворческий и адекватный подход к решению 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 задач;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оммуникативная и речевая культура;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елеполагание и результативность.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64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54732" y="1"/>
            <a:ext cx="753726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46" t="13483" r="3784" b="9553"/>
          <a:stretch/>
        </p:blipFill>
        <p:spPr>
          <a:xfrm>
            <a:off x="45719" y="251349"/>
            <a:ext cx="5490492" cy="3177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5719" y="3651292"/>
            <a:ext cx="5581931" cy="29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48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ерикова (фото)\nKcqbIPfz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31" y="968000"/>
            <a:ext cx="6687734" cy="49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8 апреля\урок\Чек-лис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576" y="0"/>
            <a:ext cx="5203424" cy="70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63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8193" y="1078188"/>
            <a:ext cx="11320809" cy="310002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проведения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классного часа</a:t>
            </a:r>
            <a:endParaRPr lang="ru-RU" b="1" strike="sngStrike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94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11D885-4508-4FC4-8055-E66CEB5C21C8}"/>
              </a:ext>
            </a:extLst>
          </p:cNvPr>
          <p:cNvSpPr txBox="1"/>
          <p:nvPr/>
        </p:nvSpPr>
        <p:spPr>
          <a:xfrm>
            <a:off x="3583315" y="358691"/>
            <a:ext cx="5901231" cy="1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 ВТОРОГО ТУРА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ЖЮРИ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771" y="0"/>
            <a:ext cx="1705557" cy="1705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FB6891-9777-4D92-AE6B-67981D1159F1}"/>
              </a:ext>
            </a:extLst>
          </p:cNvPr>
          <p:cNvSpPr txBox="1"/>
          <p:nvPr/>
        </p:nvSpPr>
        <p:spPr>
          <a:xfrm>
            <a:off x="-9721" y="1341157"/>
            <a:ext cx="38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373A36-881E-401A-99A0-5F6C50612ACC}"/>
              </a:ext>
            </a:extLst>
          </p:cNvPr>
          <p:cNvSpPr txBox="1"/>
          <p:nvPr/>
        </p:nvSpPr>
        <p:spPr>
          <a:xfrm>
            <a:off x="457725" y="2900397"/>
            <a:ext cx="114269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лауреатами конкурса профессионально-личностных компетенций 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 воспитания и социализации обучающихся.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час с обучающимися.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классного часа – 20 минут.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конкурсного испытания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5 критериям. Каждый критерий включает показатели,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раскрывающие содержание критерия.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01532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11D885-4508-4FC4-8055-E66CEB5C21C8}"/>
              </a:ext>
            </a:extLst>
          </p:cNvPr>
          <p:cNvSpPr txBox="1"/>
          <p:nvPr/>
        </p:nvSpPr>
        <p:spPr>
          <a:xfrm>
            <a:off x="2995182" y="578986"/>
            <a:ext cx="6201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43636D-75C8-4F8F-883E-60E3CDBB2E97}"/>
              </a:ext>
            </a:extLst>
          </p:cNvPr>
          <p:cNvSpPr txBox="1"/>
          <p:nvPr/>
        </p:nvSpPr>
        <p:spPr>
          <a:xfrm>
            <a:off x="658348" y="1492559"/>
            <a:ext cx="100733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лубина, уровень раскрытия и воспитательная ценность проведенного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классного часа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етодическая и психолого-педагогическая грамотность при проведении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классного часа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ворческий и адекватный подход к решению воспитательных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езультативность и эффективность решения воспитательных задач;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оммуникативная и речевая культура, личностная ориентированность.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06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9048" y="332510"/>
            <a:ext cx="977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ценности»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1533" y="4942306"/>
            <a:ext cx="2974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Сериковой Н.Н.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2" y="2124818"/>
            <a:ext cx="3041239" cy="2280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075" y="1551710"/>
            <a:ext cx="7954600" cy="49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3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6" t="13556" r="15467" b="15493"/>
          <a:stretch/>
        </p:blipFill>
        <p:spPr bwMode="auto">
          <a:xfrm>
            <a:off x="0" y="-1106"/>
            <a:ext cx="12192000" cy="68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432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444" y="1908176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и проведения мастер-класса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243051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11D885-4508-4FC4-8055-E66CEB5C21C8}"/>
              </a:ext>
            </a:extLst>
          </p:cNvPr>
          <p:cNvSpPr txBox="1"/>
          <p:nvPr/>
        </p:nvSpPr>
        <p:spPr>
          <a:xfrm>
            <a:off x="3583315" y="358691"/>
            <a:ext cx="6024919" cy="1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 ТРЕТЬЕГО ТУРА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И ПРЕДМЕТНОЕ ЖЮРИ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771" y="0"/>
            <a:ext cx="1705557" cy="1705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FB6891-9777-4D92-AE6B-67981D1159F1}"/>
              </a:ext>
            </a:extLst>
          </p:cNvPr>
          <p:cNvSpPr txBox="1"/>
          <p:nvPr/>
        </p:nvSpPr>
        <p:spPr>
          <a:xfrm>
            <a:off x="-9721" y="1341157"/>
            <a:ext cx="38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373A36-881E-401A-99A0-5F6C50612ACC}"/>
              </a:ext>
            </a:extLst>
          </p:cNvPr>
          <p:cNvSpPr txBox="1"/>
          <p:nvPr/>
        </p:nvSpPr>
        <p:spPr>
          <a:xfrm>
            <a:off x="457725" y="2900397"/>
            <a:ext cx="112765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испытания: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лауреатами 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профессионального мастерства </a:t>
            </a:r>
          </a:p>
          <a:p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презентации и трансляции инновационного педагогического опыта </a:t>
            </a:r>
          </a:p>
          <a:p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профессионального взаимодействия.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 испытания: 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выступление, демонстрирующее способы профессиональной деятельности, </a:t>
            </a:r>
          </a:p>
          <a:p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доказавшие свою эффективность в практической работе конкурсанта.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конкурсного испытания: 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мастер-класса – 20 минут.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конкурсного испытания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5 критериям. Каждый критерий включает 5 показателей,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раскрывающих содержание критерия.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4068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Три тура</a:t>
            </a:r>
            <a:endParaRPr lang="ru-RU" sz="5400" b="1" i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07891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1. Заочный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err="1" smtClean="0">
                <a:solidFill>
                  <a:schemeClr val="tx1"/>
                </a:solidFill>
              </a:rPr>
              <a:t>Медиавизитка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2. Первый </a:t>
            </a:r>
            <a:r>
              <a:rPr lang="ru-RU" sz="2800" b="1" dirty="0">
                <a:solidFill>
                  <a:schemeClr val="tx1"/>
                </a:solidFill>
              </a:rPr>
              <a:t>тур «Учитель – профессионал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-Урок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-Методическая мастерская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3. Второй </a:t>
            </a:r>
            <a:r>
              <a:rPr lang="ru-RU" sz="2800" b="1" dirty="0">
                <a:solidFill>
                  <a:schemeClr val="tx1"/>
                </a:solidFill>
              </a:rPr>
              <a:t>тур «Учитель – мастер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-Классный час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-Мастер-класс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44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11D885-4508-4FC4-8055-E66CEB5C21C8}"/>
              </a:ext>
            </a:extLst>
          </p:cNvPr>
          <p:cNvSpPr txBox="1"/>
          <p:nvPr/>
        </p:nvSpPr>
        <p:spPr>
          <a:xfrm>
            <a:off x="2995182" y="578986"/>
            <a:ext cx="6201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43636D-75C8-4F8F-883E-60E3CDBB2E97}"/>
              </a:ext>
            </a:extLst>
          </p:cNvPr>
          <p:cNvSpPr txBox="1"/>
          <p:nvPr/>
        </p:nvSpPr>
        <p:spPr>
          <a:xfrm>
            <a:off x="1178852" y="1631851"/>
            <a:ext cx="983429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методическая обоснованность представленного опыта;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и применимость представленного опыта;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и результативность мастер- класса;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Информационная, речевая и рефлексивная культура;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подход и организация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xmlns="" val="379880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051212" cy="69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80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ерикова (фото)\IMG20220427095642_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77318" y="65192"/>
            <a:ext cx="5314682" cy="67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ерикова (фото)\IMG-20220427-WA0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83" y="1016561"/>
            <a:ext cx="6412768" cy="48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83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8" y="2674853"/>
            <a:ext cx="10799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Верьте в себя! Всё получится!</a:t>
            </a:r>
            <a:endParaRPr lang="ru-RU" sz="5400" b="1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785" y="386366"/>
            <a:ext cx="2288487" cy="2288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123" y="625121"/>
            <a:ext cx="1810975" cy="18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9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25" y="480064"/>
            <a:ext cx="994276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Конкурсное испытание </a:t>
            </a:r>
            <a:r>
              <a:rPr lang="ru-RU" sz="5400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5400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</a:t>
            </a:r>
            <a:r>
              <a:rPr lang="ru-RU" sz="5400" b="1" i="1" dirty="0" err="1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Медиавизитка</a:t>
            </a:r>
            <a: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»</a:t>
            </a:r>
            <a:r>
              <a:rPr lang="ru-RU" sz="5400" i="1" dirty="0">
                <a:latin typeface="Bahnschrift Condensed" panose="020B0502040204020203" pitchFamily="34" charset="0"/>
              </a:rPr>
              <a:t/>
            </a:r>
            <a:br>
              <a:rPr lang="ru-RU" sz="5400" i="1" dirty="0">
                <a:latin typeface="Bahnschrift Condensed" panose="020B0502040204020203" pitchFamily="34" charset="0"/>
              </a:rPr>
            </a:br>
            <a:endParaRPr lang="ru-RU" sz="5400" i="1" dirty="0"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7" y="2741022"/>
            <a:ext cx="9759889" cy="3880773"/>
          </a:xfrm>
        </p:spPr>
        <p:txBody>
          <a:bodyPr/>
          <a:lstStyle/>
          <a:p>
            <a:pPr fontAlgn="base"/>
            <a:r>
              <a:rPr lang="ru-RU" sz="2400" b="1" dirty="0" smtClean="0">
                <a:solidFill>
                  <a:schemeClr val="tx1"/>
                </a:solidFill>
              </a:rPr>
              <a:t>Цель </a:t>
            </a:r>
            <a:r>
              <a:rPr lang="ru-RU" sz="2400" b="1" dirty="0">
                <a:solidFill>
                  <a:schemeClr val="tx1"/>
                </a:solidFill>
              </a:rPr>
              <a:t>конкурсного испытания:</a:t>
            </a:r>
            <a:r>
              <a:rPr lang="ru-RU" sz="2400" dirty="0">
                <a:solidFill>
                  <a:schemeClr val="tx1"/>
                </a:solidFill>
              </a:rPr>
              <a:t> демонстрация конкурсантом наиболее значимых аспектов своей профессиональной деятельности и педагогической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индивидуальности в контексте особенностей региона и образовательной организации, в которой он работает.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1071" y="0"/>
            <a:ext cx="2280929" cy="2280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4455" y="5193868"/>
            <a:ext cx="885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https://bestteacher.68edu.ru/konkurs-2022/uchastneyki-konkursa/michurinskii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393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210" y="1908176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и проведения методической мастерской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0210" y="0"/>
            <a:ext cx="2280929" cy="22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78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11D885-4508-4FC4-8055-E66CEB5C21C8}"/>
              </a:ext>
            </a:extLst>
          </p:cNvPr>
          <p:cNvSpPr txBox="1"/>
          <p:nvPr/>
        </p:nvSpPr>
        <p:spPr>
          <a:xfrm>
            <a:off x="3583315" y="358691"/>
            <a:ext cx="59095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 ПЕРВОГО ТУРА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МАСТЕРСКАЯ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И ПРЕДМЕТНОЕ ЖЮРИ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771" y="0"/>
            <a:ext cx="1705557" cy="1705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FB6891-9777-4D92-AE6B-67981D1159F1}"/>
              </a:ext>
            </a:extLst>
          </p:cNvPr>
          <p:cNvSpPr txBox="1"/>
          <p:nvPr/>
        </p:nvSpPr>
        <p:spPr>
          <a:xfrm>
            <a:off x="-9721" y="1341157"/>
            <a:ext cx="38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373A36-881E-401A-99A0-5F6C50612ACC}"/>
              </a:ext>
            </a:extLst>
          </p:cNvPr>
          <p:cNvSpPr txBox="1"/>
          <p:nvPr/>
        </p:nvSpPr>
        <p:spPr>
          <a:xfrm>
            <a:off x="309489" y="2900397"/>
            <a:ext cx="11772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конкурсантом методической компетентности </a:t>
            </a:r>
          </a:p>
          <a:p>
            <a:pPr indent="450215"/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собственного опыта в вопросах обучения и воспитания.</a:t>
            </a:r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конкурсантом эффективных методических практик организации 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 обучения и воспитания обучающихся в соответствии с ценностными ориентирами и современными 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социокультурными тенденциями развития образования. 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выступление конкурсанта – до 15 минут; ответы на вопросы членов жюри 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(экспертов) – 10 минут.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конкурсного испытания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3 критериям. Каждый критерий включает показатели,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раскрывающие содержание критерия.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41607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11D885-4508-4FC4-8055-E66CEB5C21C8}"/>
              </a:ext>
            </a:extLst>
          </p:cNvPr>
          <p:cNvSpPr txBox="1"/>
          <p:nvPr/>
        </p:nvSpPr>
        <p:spPr>
          <a:xfrm>
            <a:off x="2995183" y="747798"/>
            <a:ext cx="6201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43636D-75C8-4F8F-883E-60E3CDBB2E97}"/>
              </a:ext>
            </a:extLst>
          </p:cNvPr>
          <p:cNvSpPr txBox="1"/>
          <p:nvPr/>
        </p:nvSpPr>
        <p:spPr>
          <a:xfrm>
            <a:off x="588009" y="1961771"/>
            <a:ext cx="112494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результативность представленного опыта;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корректность и методическая грамотность (в том числе в использовании 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средств обучения);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Информационная, коммуникативная и языковая культура.</a:t>
            </a:r>
          </a:p>
        </p:txBody>
      </p:sp>
    </p:spTree>
    <p:extLst>
      <p:ext uri="{BB962C8B-B14F-4D97-AF65-F5344CB8AC3E}">
        <p14:creationId xmlns:p14="http://schemas.microsoft.com/office/powerpoint/2010/main" xmlns="" val="282378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17567" y="-100630"/>
            <a:ext cx="11900262" cy="69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29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908176"/>
            <a:ext cx="11234056" cy="2387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и проведения конкурсного урока</a:t>
            </a:r>
          </a:p>
        </p:txBody>
      </p:sp>
    </p:spTree>
    <p:extLst>
      <p:ext uri="{BB962C8B-B14F-4D97-AF65-F5344CB8AC3E}">
        <p14:creationId xmlns:p14="http://schemas.microsoft.com/office/powerpoint/2010/main" xmlns="" val="85325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11D885-4508-4FC4-8055-E66CEB5C21C8}"/>
              </a:ext>
            </a:extLst>
          </p:cNvPr>
          <p:cNvSpPr txBox="1"/>
          <p:nvPr/>
        </p:nvSpPr>
        <p:spPr>
          <a:xfrm>
            <a:off x="3583315" y="358691"/>
            <a:ext cx="5909503" cy="1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 ПЕРВОГО ТУРА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И ПРЕДМЕТНОЕ ЖЮРИ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771" y="0"/>
            <a:ext cx="1705557" cy="1705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FB6891-9777-4D92-AE6B-67981D1159F1}"/>
              </a:ext>
            </a:extLst>
          </p:cNvPr>
          <p:cNvSpPr txBox="1"/>
          <p:nvPr/>
        </p:nvSpPr>
        <p:spPr>
          <a:xfrm>
            <a:off x="-9721" y="1341157"/>
            <a:ext cx="38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373A36-881E-401A-99A0-5F6C50612ACC}"/>
              </a:ext>
            </a:extLst>
          </p:cNvPr>
          <p:cNvSpPr txBox="1"/>
          <p:nvPr/>
        </p:nvSpPr>
        <p:spPr>
          <a:xfrm>
            <a:off x="209842" y="2436058"/>
            <a:ext cx="117723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конкурсантом профессиональных компетенций в области проведения и анализа урока как основной формы организации учебно-воспитательного процесса и учебной деятельности обучающихся.</a:t>
            </a:r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урока в своем образовательном учреждении в соответствии с расписанием конкурсных мероприятий. </a:t>
            </a:r>
          </a:p>
          <a:p>
            <a:pPr algn="just"/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урока – 30 минут. 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конкурсного испытания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5 критериям. Каждый критерий включает показатели,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раскрывающие содержание критерия.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0868370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1062</TotalTime>
  <Words>613</Words>
  <Application>Microsoft Office PowerPoint</Application>
  <PresentationFormat>Произвольный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Технология подготовки к конкурсу «Учитель года»</vt:lpstr>
      <vt:lpstr>Три тура</vt:lpstr>
      <vt:lpstr>Конкурсное испытание  «Медиавизитка» </vt:lpstr>
      <vt:lpstr>Технология подготовки и проведения методической мастерской</vt:lpstr>
      <vt:lpstr>Слайд 5</vt:lpstr>
      <vt:lpstr>Слайд 6</vt:lpstr>
      <vt:lpstr>Слайд 7</vt:lpstr>
      <vt:lpstr>Технология подготовки и проведения конкурсного урока</vt:lpstr>
      <vt:lpstr>Слайд 9</vt:lpstr>
      <vt:lpstr>Слайд 10</vt:lpstr>
      <vt:lpstr>Слайд 11</vt:lpstr>
      <vt:lpstr>Слайд 12</vt:lpstr>
      <vt:lpstr>Технология подготовки и проведения   классного часа</vt:lpstr>
      <vt:lpstr>Слайд 14</vt:lpstr>
      <vt:lpstr>Слайд 15</vt:lpstr>
      <vt:lpstr>Слайд 16</vt:lpstr>
      <vt:lpstr>Слайд 17</vt:lpstr>
      <vt:lpstr>Технология подготовки и проведения мастер-класса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подготовки и проведения мастер-класса</dc:title>
  <dc:creator>эльдорадо настройка</dc:creator>
  <cp:lastModifiedBy>User</cp:lastModifiedBy>
  <cp:revision>16</cp:revision>
  <dcterms:created xsi:type="dcterms:W3CDTF">2021-12-17T07:18:43Z</dcterms:created>
  <dcterms:modified xsi:type="dcterms:W3CDTF">2024-12-09T07:27:50Z</dcterms:modified>
</cp:coreProperties>
</file>