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89" r:id="rId4"/>
    <p:sldId id="280" r:id="rId5"/>
    <p:sldId id="288" r:id="rId6"/>
    <p:sldId id="295" r:id="rId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5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BB921-3DA1-4BA4-BA1C-FCFE61F1063B}" type="datetimeFigureOut">
              <a:rPr lang="ru-RU"/>
              <a:pPr>
                <a:defRPr/>
              </a:pPr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ABB8-5F0E-4CA7-91DC-D521A4273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5E51A-E941-4370-A0CB-B25A8A175044}" type="datetimeFigureOut">
              <a:rPr lang="ru-RU"/>
              <a:pPr>
                <a:defRPr/>
              </a:pPr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C51F-5FCD-4598-B0B4-BD1F5B878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6F613-33B8-442C-8D3E-4254FDA93D6A}" type="datetimeFigureOut">
              <a:rPr lang="ru-RU"/>
              <a:pPr>
                <a:defRPr/>
              </a:pPr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5BDA8-834F-42A3-832C-380D95C32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4AB2E-4499-4ED1-A1F7-E72B77233B5B}" type="datetimeFigureOut">
              <a:rPr lang="ru-RU"/>
              <a:pPr>
                <a:defRPr/>
              </a:pPr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DAECC-BDF5-46F8-8F9A-3B6EB9A6C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2A0D8-2295-484A-9141-A430C17D7A26}" type="datetimeFigureOut">
              <a:rPr lang="ru-RU"/>
              <a:pPr>
                <a:defRPr/>
              </a:pPr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6A579-CD8A-4B54-B69B-45FAA0E4D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A1ACA-775F-4887-A012-071AB075713B}" type="datetimeFigureOut">
              <a:rPr lang="ru-RU"/>
              <a:pPr>
                <a:defRPr/>
              </a:pPr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96C21-E510-497D-9623-B772E840B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C41A6-7C88-48B1-ABF8-4E5F8216025C}" type="datetimeFigureOut">
              <a:rPr lang="ru-RU"/>
              <a:pPr>
                <a:defRPr/>
              </a:pPr>
              <a:t>15.01.2024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C0610-B968-4978-A125-A56932B68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A1E4E-F6E6-41FF-8B2B-C020205A6640}" type="datetimeFigureOut">
              <a:rPr lang="ru-RU"/>
              <a:pPr>
                <a:defRPr/>
              </a:pPr>
              <a:t>15.01.2024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19B79-57AD-4592-99FB-AE642DE98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FEFF0-F262-485C-BAE6-2FAD7145B81C}" type="datetimeFigureOut">
              <a:rPr lang="ru-RU"/>
              <a:pPr>
                <a:defRPr/>
              </a:pPr>
              <a:t>15.01.2024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24A89-38B0-4876-B0CC-A1B7DB254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F0015-3057-4BBB-8EBF-3FD413E34EF3}" type="datetimeFigureOut">
              <a:rPr lang="ru-RU"/>
              <a:pPr>
                <a:defRPr/>
              </a:pPr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88DD1-E6B8-4818-8949-05F782FAC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E81A9-1802-48A2-BD2E-D5E7CE949676}" type="datetimeFigureOut">
              <a:rPr lang="ru-RU"/>
              <a:pPr>
                <a:defRPr/>
              </a:pPr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1C46E-241C-4AE6-B87A-0061F023E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43D768-B77E-432E-ABDA-FB141D24C2D3}" type="datetimeFigureOut">
              <a:rPr lang="ru-RU"/>
              <a:pPr>
                <a:defRPr/>
              </a:pPr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136DA3-4761-476F-B403-E3D4E42C1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vLgOeb5uqq8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75" t="20679" r="52344" b="20679"/>
          <a:stretch>
            <a:fillRect/>
          </a:stretch>
        </p:blipFill>
        <p:spPr>
          <a:xfrm>
            <a:off x="285720" y="214290"/>
            <a:ext cx="2579288" cy="200026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7772400" cy="1857388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Технология подготовки к конкурсным мероприятиям муниципального этапа Всероссийского конкурса</a:t>
            </a:r>
            <a:b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 «Учитель года России» в 2024 году</a:t>
            </a:r>
            <a:endParaRPr lang="ru-RU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13" name="Содержимое 4" descr="vLgOeb5uqq8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869" t="19364" r="8444" b="47769"/>
          <a:stretch>
            <a:fillRect/>
          </a:stretch>
        </p:blipFill>
        <p:spPr>
          <a:xfrm>
            <a:off x="2786050" y="642918"/>
            <a:ext cx="2786082" cy="1000132"/>
          </a:xfrm>
          <a:prstGeom prst="rect">
            <a:avLst/>
          </a:prstGeom>
        </p:spPr>
      </p:pic>
      <p:pic>
        <p:nvPicPr>
          <p:cNvPr id="14" name="Содержимое 4" descr="vLgOeb5uqq8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869" t="48129" r="27487" b="19597"/>
          <a:stretch>
            <a:fillRect/>
          </a:stretch>
        </p:blipFill>
        <p:spPr>
          <a:xfrm>
            <a:off x="5572132" y="785794"/>
            <a:ext cx="1571636" cy="10419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472488" cy="10112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тур  «Учитель-профессионал»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21497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800" b="1" dirty="0" smtClean="0"/>
              <a:t> </a:t>
            </a:r>
            <a:endParaRPr lang="ru-RU" sz="800" dirty="0" smtClean="0"/>
          </a:p>
          <a:p>
            <a:pPr marL="0" indent="457200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ru-RU" sz="6400" b="1" dirty="0" smtClean="0">
                <a:solidFill>
                  <a:srgbClr val="E46C0A"/>
                </a:solidFill>
                <a:latin typeface="Arial" pitchFamily="34" charset="0"/>
                <a:cs typeface="Arial" pitchFamily="34" charset="0"/>
              </a:rPr>
              <a:t>Время проведения:  </a:t>
            </a:r>
            <a:r>
              <a:rPr lang="ru-RU" sz="6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февраля  2024 г.   </a:t>
            </a:r>
          </a:p>
          <a:p>
            <a:pPr marL="0" indent="457200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ru-RU" sz="6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6400" b="1" dirty="0" smtClean="0">
                <a:solidFill>
                  <a:srgbClr val="E46C0A"/>
                </a:solidFill>
                <a:latin typeface="Arial" pitchFamily="34" charset="0"/>
                <a:cs typeface="Arial" pitchFamily="34" charset="0"/>
              </a:rPr>
              <a:t>Формат проведения:</a:t>
            </a:r>
            <a:endParaRPr lang="en-US" sz="6400" b="1" dirty="0" smtClean="0">
              <a:solidFill>
                <a:srgbClr val="E46C0A"/>
              </a:solidFill>
              <a:latin typeface="Arial" pitchFamily="34" charset="0"/>
              <a:cs typeface="Arial" pitchFamily="34" charset="0"/>
            </a:endParaRPr>
          </a:p>
          <a:p>
            <a:pPr marL="0" indent="457200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ru-RU" sz="6400" dirty="0" smtClean="0">
                <a:solidFill>
                  <a:srgbClr val="36362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Тему урока конкурсант определяет самостоятельно в соответствии с календарно-тематическим планированием и рабочей программой по соответствующему предмету в МБОУ Заворонежской СОШ. </a:t>
            </a:r>
          </a:p>
          <a:p>
            <a:pPr marL="0" indent="457200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ru-RU" sz="6400" dirty="0" smtClean="0">
                <a:solidFill>
                  <a:srgbClr val="36362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Предмет, возрастная группа (класс) в которой будет проводиться урок, выбираются конкурсантом.</a:t>
            </a:r>
            <a:endParaRPr lang="ru-RU" sz="6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457200" algn="just">
              <a:lnSpc>
                <a:spcPct val="120000"/>
              </a:lnSpc>
              <a:buFont typeface="Arial" charset="0"/>
              <a:buNone/>
            </a:pPr>
            <a:r>
              <a:rPr lang="ru-RU" sz="6400" b="1" dirty="0" smtClean="0">
                <a:solidFill>
                  <a:srgbClr val="E46C0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Регламент: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ru-RU" sz="6400" dirty="0" smtClean="0">
                <a:solidFill>
                  <a:srgbClr val="E46C0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ru-RU" sz="6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обоснование применения методических подходов, приемов и технологий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ru-RU" sz="6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в соответствии с заявленной темой и целью урока – до 5 минут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en-US" sz="6400" dirty="0" smtClean="0">
                <a:solidFill>
                  <a:srgbClr val="36362E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6400" dirty="0" smtClean="0">
                <a:solidFill>
                  <a:srgbClr val="36362E"/>
                </a:solidFill>
                <a:latin typeface="Arial" pitchFamily="34" charset="0"/>
                <a:cs typeface="Arial" pitchFamily="34" charset="0"/>
              </a:rPr>
              <a:t>проведение урока –  35 минут; </a:t>
            </a:r>
            <a:endParaRPr lang="en-US" sz="6400" dirty="0" smtClean="0">
              <a:solidFill>
                <a:srgbClr val="36362E"/>
              </a:solidFill>
              <a:latin typeface="Arial" pitchFamily="34" charset="0"/>
              <a:cs typeface="Arial" pitchFamily="34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en-US" sz="6400" dirty="0" smtClean="0">
                <a:solidFill>
                  <a:srgbClr val="36362E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6400" dirty="0" smtClean="0">
                <a:solidFill>
                  <a:srgbClr val="36362E"/>
                </a:solidFill>
                <a:latin typeface="Arial" pitchFamily="34" charset="0"/>
                <a:cs typeface="Arial" pitchFamily="34" charset="0"/>
              </a:rPr>
              <a:t>самоанализ урока и ответы на вопросы членов жюри –  до 10 минут</a:t>
            </a:r>
          </a:p>
          <a:p>
            <a:pPr marL="0" indent="457200" algn="just">
              <a:lnSpc>
                <a:spcPct val="120000"/>
              </a:lnSpc>
              <a:buFont typeface="Arial" charset="0"/>
              <a:buNone/>
            </a:pP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КРИТЕРИИ:</a:t>
            </a:r>
          </a:p>
          <a:p>
            <a:pPr marL="0" indent="457200" algn="just">
              <a:lnSpc>
                <a:spcPct val="120000"/>
              </a:lnSpc>
              <a:buFont typeface="Arial" charset="0"/>
              <a:buNone/>
            </a:pPr>
            <a:r>
              <a:rPr lang="ru-RU" sz="6400" dirty="0" smtClean="0">
                <a:solidFill>
                  <a:srgbClr val="36362E"/>
                </a:solidFill>
                <a:latin typeface="Arial" pitchFamily="34" charset="0"/>
                <a:cs typeface="Arial" pitchFamily="34" charset="0"/>
              </a:rPr>
              <a:t>Методическая и психолого-педагогическая грамотность</a:t>
            </a:r>
          </a:p>
          <a:p>
            <a:pPr marL="0" indent="457200" algn="just">
              <a:lnSpc>
                <a:spcPct val="120000"/>
              </a:lnSpc>
              <a:buFont typeface="Arial" charset="0"/>
              <a:buNone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Корректность и глубина понимания предметного содержания</a:t>
            </a:r>
          </a:p>
          <a:p>
            <a:pPr marL="0" indent="457200" algn="just">
              <a:lnSpc>
                <a:spcPct val="120000"/>
              </a:lnSpc>
              <a:buFont typeface="Arial" charset="0"/>
              <a:buNone/>
            </a:pPr>
            <a:r>
              <a:rPr lang="ru-RU" sz="6400" dirty="0" err="1" smtClean="0">
                <a:latin typeface="Arial" pitchFamily="34" charset="0"/>
                <a:cs typeface="Arial" pitchFamily="34" charset="0"/>
              </a:rPr>
              <a:t>Целеполагание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 и результативность</a:t>
            </a:r>
          </a:p>
          <a:p>
            <a:pPr marL="0" indent="457200" algn="just">
              <a:lnSpc>
                <a:spcPct val="120000"/>
              </a:lnSpc>
              <a:buFont typeface="Arial" charset="0"/>
              <a:buNone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Творческий подход к решению профессиональных задач</a:t>
            </a:r>
          </a:p>
          <a:p>
            <a:pPr marL="0" indent="457200" algn="just">
              <a:lnSpc>
                <a:spcPct val="120000"/>
              </a:lnSpc>
              <a:buFont typeface="Arial" charset="0"/>
              <a:buNone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Коммуникативная культура</a:t>
            </a:r>
          </a:p>
          <a:p>
            <a:pPr marL="0" indent="457200" algn="just">
              <a:lnSpc>
                <a:spcPct val="120000"/>
              </a:lnSpc>
              <a:buFont typeface="Arial" charset="0"/>
              <a:buNone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Рефлексивная культура (самоанализ)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ru-RU" sz="6400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6400" b="1" dirty="0" smtClean="0">
                <a:latin typeface="Arial" charset="0"/>
                <a:cs typeface="Arial" charset="0"/>
              </a:rPr>
              <a:t> </a:t>
            </a:r>
            <a:endParaRPr lang="ru-RU" sz="6400" dirty="0" smtClean="0">
              <a:latin typeface="Arial" charset="0"/>
              <a:cs typeface="Arial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857232"/>
            <a:ext cx="8229600" cy="6429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cap="all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1. </a:t>
            </a: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«УРОК»</a:t>
            </a:r>
            <a:endParaRPr lang="ru-RU" sz="2800" b="1" cap="all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472488" cy="10112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тур  «Учитель-профессионал»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643457"/>
          </a:xfrm>
        </p:spPr>
        <p:txBody>
          <a:bodyPr rtlCol="0">
            <a:normAutofit fontScale="25000" lnSpcReduction="20000"/>
          </a:bodyPr>
          <a:lstStyle/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 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Время проведения: </a:t>
            </a:r>
            <a:r>
              <a:rPr lang="ru-RU" sz="6400" b="1" dirty="0" smtClean="0">
                <a:latin typeface="Arial" pitchFamily="34" charset="0"/>
                <a:cs typeface="Arial" pitchFamily="34" charset="0"/>
              </a:rPr>
              <a:t>5 февраля 2024 г.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6400" b="1" dirty="0" smtClean="0">
              <a:latin typeface="Arial" pitchFamily="34" charset="0"/>
              <a:cs typeface="Arial" pitchFamily="34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Формат конкурсного мероприятия: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Внеурочное занятие с обучающимися в том же классе, в котором конкурсант проводил урок. Направление и тему внеурочного занятия конкурсант определяет самостоятельно. Форма конкурсного испытания определяется конкурсантом самостоятельно.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6400" dirty="0" smtClean="0">
              <a:latin typeface="Arial" pitchFamily="34" charset="0"/>
              <a:cs typeface="Arial" pitchFamily="34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Регламент конкурсного испытания: 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проведение внеурочного мероприятия – до 20 минут, ответы на вопросы членов жюри – до 10 минут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64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Критерии: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Воспитательная ценность и результативность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Методическая и психолого-педагогическая грамотность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Творческий подход к решению воспитательных задач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Коммуникативная культура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6400" dirty="0" smtClean="0">
              <a:latin typeface="Arial" pitchFamily="34" charset="0"/>
              <a:cs typeface="Arial" pitchFamily="34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0" dirty="0" smtClean="0"/>
          </a:p>
          <a:p>
            <a:pPr indent="0"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indent="0"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indent="0"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indent="0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64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b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6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000125"/>
            <a:ext cx="8229600" cy="6429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2</a:t>
            </a: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. «ВОСПИТАТЕЛЬНОЕ МЕРОПРИЯТИЕ»</a:t>
            </a:r>
            <a:endParaRPr lang="ru-RU" sz="2800" b="1" cap="all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472487" cy="1011237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II</a:t>
            </a:r>
            <a:r>
              <a:rPr lang="ru-RU" sz="2800" b="1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 тур «Учитель-мастер»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571625"/>
            <a:ext cx="8501062" cy="507208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/>
              <a:t> </a:t>
            </a:r>
            <a:r>
              <a:rPr lang="ru-RU" sz="1600" b="1" dirty="0" smtClean="0">
                <a:solidFill>
                  <a:srgbClr val="E46C0A"/>
                </a:solidFill>
                <a:latin typeface="Arial" pitchFamily="34" charset="0"/>
                <a:cs typeface="Arial" pitchFamily="34" charset="0"/>
              </a:rPr>
              <a:t>Время проведения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:  7 февраля 2024 г.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457200">
              <a:spcBef>
                <a:spcPct val="0"/>
              </a:spcBef>
              <a:buFont typeface="Arial" charset="0"/>
              <a:buNone/>
            </a:pPr>
            <a:r>
              <a:rPr lang="ru-RU" sz="1600" b="1" dirty="0" smtClean="0">
                <a:solidFill>
                  <a:srgbClr val="E46C0A"/>
                </a:solidFill>
                <a:latin typeface="Arial" pitchFamily="34" charset="0"/>
                <a:cs typeface="Arial" pitchFamily="34" charset="0"/>
              </a:rPr>
              <a:t>Формат проведения: </a:t>
            </a:r>
          </a:p>
          <a:p>
            <a:pPr marL="0" indent="457200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выступление, демонстрирующее способы профессиональной деятельности, доказавшие свою эффективность в практической работе конкурсанта.</a:t>
            </a:r>
          </a:p>
          <a:p>
            <a:pPr marL="0" indent="457200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Тему, форму проведения мастер-класса, наличие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фокус-группы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и ее количественный состав (при необходимости) конкурсанты определяют самостоятельно. Последовательность выступлений конкурсантов определяется жеребьевкой.</a:t>
            </a:r>
          </a:p>
          <a:p>
            <a:pPr marL="0" indent="457200">
              <a:spcBef>
                <a:spcPct val="0"/>
              </a:spcBef>
              <a:buFont typeface="Arial" charset="0"/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457200">
              <a:spcBef>
                <a:spcPct val="0"/>
              </a:spcBef>
              <a:buFont typeface="Arial" charset="0"/>
              <a:buNone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Регламент: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проведение мастер-класса – 20 минут, ответы на вопросы жюри – до 10 минут</a:t>
            </a:r>
          </a:p>
          <a:p>
            <a:pPr marL="0" indent="457200">
              <a:spcBef>
                <a:spcPct val="0"/>
              </a:spcBef>
              <a:buFont typeface="Arial" charset="0"/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457200">
              <a:spcBef>
                <a:spcPct val="0"/>
              </a:spcBef>
              <a:buFont typeface="Arial" charset="0"/>
              <a:buNone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Критерии:</a:t>
            </a:r>
          </a:p>
          <a:p>
            <a:pPr marL="0" indent="457200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Актуальность и методическая обоснованность</a:t>
            </a:r>
          </a:p>
          <a:p>
            <a:pPr marL="0" indent="457200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Практическая значимость и применимость</a:t>
            </a:r>
          </a:p>
          <a:p>
            <a:pPr marL="0" indent="457200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Предметное содержание</a:t>
            </a:r>
          </a:p>
          <a:p>
            <a:pPr marL="0" indent="457200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Организация деятельности, уровень мотивации участников, результативность мастер-классов,</a:t>
            </a:r>
          </a:p>
          <a:p>
            <a:pPr marL="0" indent="457200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Информационная культура6</a:t>
            </a:r>
          </a:p>
          <a:p>
            <a:pPr marL="0" indent="457200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Коммуникативная и рефлексивная культура</a:t>
            </a:r>
          </a:p>
          <a:p>
            <a:pPr marL="0" indent="457200">
              <a:lnSpc>
                <a:spcPct val="80000"/>
              </a:lnSpc>
              <a:buFont typeface="Arial" charset="0"/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457200">
              <a:lnSpc>
                <a:spcPct val="80000"/>
              </a:lnSpc>
              <a:buFont typeface="Arial" charset="0"/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000125"/>
            <a:ext cx="8229600" cy="6429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ru-RU" sz="2800" b="1" dirty="0">
                <a:solidFill>
                  <a:srgbClr val="E46C0A"/>
                </a:solidFill>
              </a:rPr>
              <a:t>1</a:t>
            </a:r>
            <a:r>
              <a:rPr lang="ru-RU" sz="2800" b="1" dirty="0" smtClean="0">
                <a:solidFill>
                  <a:srgbClr val="E46C0A"/>
                </a:solidFill>
              </a:rPr>
              <a:t>.Конкурсное </a:t>
            </a:r>
            <a:r>
              <a:rPr lang="ru-RU" sz="2800" b="1" dirty="0">
                <a:solidFill>
                  <a:srgbClr val="E46C0A"/>
                </a:solidFill>
              </a:rPr>
              <a:t>мероприятие «Мастер-класс</a:t>
            </a:r>
            <a:r>
              <a:rPr lang="ru-RU" sz="2800" b="1" dirty="0">
                <a:solidFill>
                  <a:srgbClr val="E46C0A"/>
                </a:solidFill>
                <a:latin typeface="Calibri" pitchFamily="34" charset="0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472488" cy="1011237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II</a:t>
            </a:r>
            <a:r>
              <a:rPr lang="ru-RU" sz="2800" b="1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 тур «Учитель-мастер»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571625"/>
            <a:ext cx="8501062" cy="4810125"/>
          </a:xfrm>
        </p:spPr>
        <p:txBody>
          <a:bodyPr>
            <a:normAutofit/>
          </a:bodyPr>
          <a:lstStyle/>
          <a:p>
            <a:pPr marL="0" indent="457200">
              <a:spcBef>
                <a:spcPts val="0"/>
              </a:spcBef>
              <a:buFont typeface="Arial" charset="0"/>
              <a:buNone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Время проведения: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9 февраля 2024 года</a:t>
            </a:r>
          </a:p>
          <a:p>
            <a:pPr marL="0" indent="457200">
              <a:spcBef>
                <a:spcPts val="0"/>
              </a:spcBef>
              <a:buFont typeface="Arial" charset="0"/>
              <a:buNone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Формат проведения: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ответы участников Конкурса на вопросы интервьюеров из числа большого жюри. Составы групп участников Конкурса для пресс-конференции и очередность их выступления определяются жеребьевкой в день выступления.</a:t>
            </a:r>
          </a:p>
          <a:p>
            <a:pPr marL="0" indent="457200">
              <a:spcBef>
                <a:spcPts val="0"/>
              </a:spcBef>
              <a:buFont typeface="Arial" charset="0"/>
              <a:buNone/>
            </a:pPr>
            <a:r>
              <a:rPr lang="ru-RU" sz="1800" b="1" dirty="0" smtClean="0">
                <a:solidFill>
                  <a:srgbClr val="E46C0A"/>
                </a:solidFill>
                <a:latin typeface="Arial" pitchFamily="34" charset="0"/>
                <a:cs typeface="Arial" pitchFamily="34" charset="0"/>
              </a:rPr>
              <a:t>Регламент проведения: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Общая продолжительность – до 120 минут.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Выступление каждой группы не более 60 минут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Критерии:</a:t>
            </a:r>
          </a:p>
          <a:p>
            <a:pPr marL="0" indent="457200">
              <a:spcBef>
                <a:spcPts val="0"/>
              </a:spcBef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ценностные основания и аргументированность профессионально личностной позиции;</a:t>
            </a:r>
          </a:p>
          <a:p>
            <a:pPr marL="0" indent="457200">
              <a:spcBef>
                <a:spcPts val="0"/>
              </a:spcBef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масштабность видения проблем и нестандартность предлагаемых решений;</a:t>
            </a:r>
          </a:p>
          <a:p>
            <a:pPr marL="0" indent="457200">
              <a:spcBef>
                <a:spcPts val="0"/>
              </a:spcBef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конструктивность позиции;</a:t>
            </a:r>
          </a:p>
          <a:p>
            <a:pPr marL="0" indent="457200">
              <a:spcBef>
                <a:spcPts val="0"/>
              </a:spcBef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коммуникативная культура.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000125"/>
            <a:ext cx="8229600" cy="642938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algn="ctr"/>
            <a:r>
              <a:rPr lang="ru-RU" sz="2800" b="1" dirty="0">
                <a:solidFill>
                  <a:srgbClr val="E46C0A"/>
                </a:solidFill>
                <a:latin typeface="Calibri" pitchFamily="34" charset="0"/>
              </a:rPr>
              <a:t>2. Конкурсное мероприятие </a:t>
            </a:r>
            <a:r>
              <a:rPr lang="ru-RU" sz="2800" b="1" dirty="0" smtClean="0">
                <a:solidFill>
                  <a:srgbClr val="E46C0A"/>
                </a:solidFill>
                <a:latin typeface="Calibri" pitchFamily="34" charset="0"/>
              </a:rPr>
              <a:t>«Вопрос учителю года»</a:t>
            </a:r>
            <a:endParaRPr lang="ru-RU" sz="2800" b="1" dirty="0">
              <a:solidFill>
                <a:srgbClr val="E46C0A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472488" cy="6429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Календарь конкурсанта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73" name="Group 49"/>
          <p:cNvGraphicFramePr>
            <a:graphicFrameLocks noGrp="1"/>
          </p:cNvGraphicFramePr>
          <p:nvPr/>
        </p:nvGraphicFramePr>
        <p:xfrm>
          <a:off x="214282" y="857232"/>
          <a:ext cx="8429684" cy="5002848"/>
        </p:xfrm>
        <a:graphic>
          <a:graphicData uri="http://schemas.openxmlformats.org/drawingml/2006/table">
            <a:tbl>
              <a:tblPr/>
              <a:tblGrid>
                <a:gridCol w="2222176"/>
                <a:gridCol w="4228365"/>
                <a:gridCol w="1979143"/>
              </a:tblGrid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События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Место проведения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 20 декабря 2023 г.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Сообщают в оргкомитет Конкурса: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Предмет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Класс (с буквой)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Тему урока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Тему воспитательного 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 февраля 2024 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Участники конкурса проводят конкурсные уроки (перед уроком обоснование выбранных методик, после урока – самоанализ)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МБОУ Заворонежская СОШ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 февраля 2024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Участники конкурса проводят воспитательные 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МБОУ Заворонежская СОШ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февраля 2024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Участники конкурса проводят мастер-классы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МБОУ Заворонежская СОШ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 февраля 2024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Участники конкурса принимают участие в конкурсном мероприятии «Вопрос учителю года»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МБОУ Заворонежская СОШ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2282</TotalTime>
  <Words>221</Words>
  <Application>Microsoft Office PowerPoint</Application>
  <PresentationFormat>Экран (4:3)</PresentationFormat>
  <Paragraphs>95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Технология подготовки к конкурсным мероприятиям муниципального этапа Всероссийского конкурса  «Учитель года России» в 2024 году</vt:lpstr>
      <vt:lpstr>I тур  «Учитель-профессионал»</vt:lpstr>
      <vt:lpstr>I тур  «Учитель-профессионал»</vt:lpstr>
      <vt:lpstr>II тур «Учитель-мастер»</vt:lpstr>
      <vt:lpstr>II тур «Учитель-мастер»</vt:lpstr>
      <vt:lpstr>Календарь конкурсанта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Эссе</dc:title>
  <dc:creator>Методист</dc:creator>
  <cp:lastModifiedBy>User</cp:lastModifiedBy>
  <cp:revision>236</cp:revision>
  <dcterms:created xsi:type="dcterms:W3CDTF">2018-11-20T10:18:18Z</dcterms:created>
  <dcterms:modified xsi:type="dcterms:W3CDTF">2024-01-15T12:49:35Z</dcterms:modified>
</cp:coreProperties>
</file>