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8" r:id="rId4"/>
    <p:sldId id="289" r:id="rId5"/>
    <p:sldId id="275" r:id="rId6"/>
    <p:sldId id="290" r:id="rId7"/>
    <p:sldId id="278" r:id="rId8"/>
    <p:sldId id="279" r:id="rId9"/>
    <p:sldId id="280" r:id="rId10"/>
    <p:sldId id="288" r:id="rId11"/>
    <p:sldId id="295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B921-3DA1-4BA4-BA1C-FCFE61F1063B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ABB8-5F0E-4CA7-91DC-D521A4273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E51A-E941-4370-A0CB-B25A8A175044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C51F-5FCD-4598-B0B4-BD1F5B878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F613-33B8-442C-8D3E-4254FDA93D6A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BDA8-834F-42A3-832C-380D95C32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AB2E-4499-4ED1-A1F7-E72B77233B5B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AECC-BDF5-46F8-8F9A-3B6EB9A6C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A0D8-2295-484A-9141-A430C17D7A26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A579-CD8A-4B54-B69B-45FAA0E4D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1ACA-775F-4887-A012-071AB075713B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6C21-E510-497D-9623-B772E840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41A6-7C88-48B1-ABF8-4E5F8216025C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0610-B968-4978-A125-A56932B68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1E4E-F6E6-41FF-8B2B-C020205A6640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9B79-57AD-4592-99FB-AE642DE98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FEFF0-F262-485C-BAE6-2FAD7145B81C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4A89-38B0-4876-B0CC-A1B7DB25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0015-3057-4BBB-8EBF-3FD413E34EF3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8DD1-E6B8-4818-8949-05F782FAC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81A9-1802-48A2-BD2E-D5E7CE949676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C46E-241C-4AE6-B87A-0061F023E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43D768-B77E-432E-ABDA-FB141D24C2D3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36DA3-4761-476F-B403-E3D4E42C1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0"/>
            <a:ext cx="4643470" cy="528641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  <a:t>«Учитель года  России-2023»</a:t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</a:b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  <a:t>муниципальный этап Всероссийского конкурса</a:t>
            </a:r>
            <a:b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  <a:t>https://forumimc.68edu.ru/</a:t>
            </a: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  <a:t/>
            </a:r>
            <a:b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bat" pitchFamily="2" charset="0"/>
              </a:rPr>
            </a:br>
            <a:endParaRPr lang="ru-RU" sz="3600" dirty="0">
              <a:solidFill>
                <a:schemeClr val="bg1">
                  <a:lumMod val="50000"/>
                </a:schemeClr>
              </a:solidFill>
              <a:latin typeface="Arbat" pitchFamily="2" charset="0"/>
            </a:endParaRPr>
          </a:p>
        </p:txBody>
      </p:sp>
      <p:pic>
        <p:nvPicPr>
          <p:cNvPr id="13314" name="Picture 2" descr="http://irrpo.pnzreg.ru/upload/iblock/c4d/c4db7e1014b2dcb6ae9e4985fbd785f5.jpg"/>
          <p:cNvPicPr>
            <a:picLocks noChangeAspect="1" noChangeArrowheads="1"/>
          </p:cNvPicPr>
          <p:nvPr/>
        </p:nvPicPr>
        <p:blipFill>
          <a:blip r:embed="rId2"/>
          <a:srcRect l="9259" r="11376"/>
          <a:stretch>
            <a:fillRect/>
          </a:stretch>
        </p:blipFill>
        <p:spPr bwMode="auto">
          <a:xfrm>
            <a:off x="214282" y="428604"/>
            <a:ext cx="428628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190466" y="5000636"/>
            <a:ext cx="8810690" cy="1435668"/>
            <a:chOff x="214282" y="5000636"/>
            <a:chExt cx="8810690" cy="143566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pic>
          <p:nvPicPr>
            <p:cNvPr id="5" name="Рисунок 4" descr="DSC_0034.JPG"/>
            <p:cNvPicPr>
              <a:picLocks noChangeAspect="1"/>
            </p:cNvPicPr>
            <p:nvPr/>
          </p:nvPicPr>
          <p:blipFill>
            <a:blip r:embed="rId3" cstate="print">
              <a:lum bright="3000" contrast="-6000"/>
            </a:blip>
            <a:srcRect l="10168"/>
            <a:stretch>
              <a:fillRect/>
            </a:stretch>
          </p:blipFill>
          <p:spPr>
            <a:xfrm>
              <a:off x="214282" y="5000636"/>
              <a:ext cx="1893106" cy="1404925"/>
            </a:xfrm>
            <a:prstGeom prst="rect">
              <a:avLst/>
            </a:prstGeom>
          </p:spPr>
        </p:pic>
        <p:pic>
          <p:nvPicPr>
            <p:cNvPr id="6" name="Рисунок 5" descr="DSC_0741.jpg"/>
            <p:cNvPicPr>
              <a:picLocks noChangeAspect="1"/>
            </p:cNvPicPr>
            <p:nvPr/>
          </p:nvPicPr>
          <p:blipFill>
            <a:blip r:embed="rId4" cstate="print">
              <a:lum bright="3000" contrast="-6000"/>
            </a:blip>
            <a:stretch>
              <a:fillRect/>
            </a:stretch>
          </p:blipFill>
          <p:spPr>
            <a:xfrm>
              <a:off x="3571868" y="5000636"/>
              <a:ext cx="2143140" cy="1428760"/>
            </a:xfrm>
            <a:prstGeom prst="rect">
              <a:avLst/>
            </a:prstGeom>
          </p:spPr>
        </p:pic>
        <p:pic>
          <p:nvPicPr>
            <p:cNvPr id="7" name="Рисунок 6" descr="WhatsApp Image 2021-02-19 at 15.01.19 (4).jpeg"/>
            <p:cNvPicPr>
              <a:picLocks noChangeAspect="1"/>
            </p:cNvPicPr>
            <p:nvPr/>
          </p:nvPicPr>
          <p:blipFill>
            <a:blip r:embed="rId5" cstate="print">
              <a:lum bright="3000" contrast="-6000"/>
            </a:blip>
            <a:srcRect l="8593" r="4687" b="19791"/>
            <a:stretch>
              <a:fillRect/>
            </a:stretch>
          </p:blipFill>
          <p:spPr>
            <a:xfrm>
              <a:off x="5715008" y="5000636"/>
              <a:ext cx="2059650" cy="1428760"/>
            </a:xfrm>
            <a:prstGeom prst="rect">
              <a:avLst/>
            </a:prstGeom>
          </p:spPr>
        </p:pic>
        <p:pic>
          <p:nvPicPr>
            <p:cNvPr id="8" name="Рисунок 7" descr="WhatsApp Image 2022-02-11 at 14.30.11 (1).jpeg"/>
            <p:cNvPicPr>
              <a:picLocks noChangeAspect="1"/>
            </p:cNvPicPr>
            <p:nvPr/>
          </p:nvPicPr>
          <p:blipFill>
            <a:blip r:embed="rId6" cstate="print">
              <a:lum bright="3000" contrast="-6000"/>
            </a:blip>
            <a:srcRect l="14062" r="13281" b="7291"/>
            <a:stretch>
              <a:fillRect/>
            </a:stretch>
          </p:blipFill>
          <p:spPr>
            <a:xfrm>
              <a:off x="2071670" y="5000636"/>
              <a:ext cx="1500198" cy="1435668"/>
            </a:xfrm>
            <a:prstGeom prst="rect">
              <a:avLst/>
            </a:prstGeom>
          </p:spPr>
        </p:pic>
        <p:pic>
          <p:nvPicPr>
            <p:cNvPr id="9" name="Рисунок 8" descr="WhatsApp Image 2022-04-27 at 13.51.26.jpeg"/>
            <p:cNvPicPr>
              <a:picLocks noChangeAspect="1"/>
            </p:cNvPicPr>
            <p:nvPr/>
          </p:nvPicPr>
          <p:blipFill>
            <a:blip r:embed="rId7" cstate="print">
              <a:lum bright="3000" contrast="-6000"/>
            </a:blip>
            <a:srcRect b="18182"/>
            <a:stretch>
              <a:fillRect/>
            </a:stretch>
          </p:blipFill>
          <p:spPr>
            <a:xfrm>
              <a:off x="7715272" y="5000636"/>
              <a:ext cx="1309700" cy="14287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II</a:t>
            </a:r>
            <a:r>
              <a:rPr lang="ru-RU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тур «Учитель-мастер»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501062" cy="481012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sz="3800" b="1" dirty="0" smtClean="0"/>
              <a:t> </a:t>
            </a:r>
            <a:endParaRPr lang="ru-RU" sz="3800" dirty="0" smtClean="0"/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Регламент проведения:</a:t>
            </a:r>
          </a:p>
          <a:p>
            <a:r>
              <a:rPr lang="ru-RU" sz="2400" b="1" dirty="0" smtClean="0"/>
              <a:t>Регламент конкурсного испытания:</a:t>
            </a:r>
            <a:r>
              <a:rPr lang="ru-RU" sz="2400" dirty="0" smtClean="0"/>
              <a:t> проведение мастер-класса – 20 минут, ответы на вопросы членов жюри (экспертов) – до 10 минут.</a:t>
            </a:r>
          </a:p>
          <a:p>
            <a:r>
              <a:rPr lang="ru-RU" sz="2400" b="1" dirty="0" smtClean="0"/>
              <a:t>Критерии конкурсного мероприятия: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актуальность </a:t>
            </a:r>
            <a:r>
              <a:rPr lang="ru-RU" sz="2400" dirty="0" smtClean="0"/>
              <a:t>и методическая обоснованность представленного опыта; практическая значимость </a:t>
            </a:r>
            <a:r>
              <a:rPr lang="ru-RU" sz="2400" dirty="0" smtClean="0"/>
              <a:t>                    и </a:t>
            </a:r>
            <a:r>
              <a:rPr lang="ru-RU" sz="2400" dirty="0" smtClean="0"/>
              <a:t>применимость представленного опыта; продуктивность </a:t>
            </a:r>
            <a:r>
              <a:rPr lang="ru-RU" sz="2400" dirty="0" smtClean="0"/>
              <a:t>           и </a:t>
            </a:r>
            <a:r>
              <a:rPr lang="ru-RU" sz="2400" dirty="0" smtClean="0"/>
              <a:t>результативность мастер-класса; информационная, речевая и рефлексивная культура; творческий подход и организация обратной связи.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2. Конкурсное мероприятие «Мастер-класс»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472488" cy="642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Календарь конкурсанта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73" name="Group 49"/>
          <p:cNvGraphicFramePr>
            <a:graphicFrameLocks noGrp="1"/>
          </p:cNvGraphicFramePr>
          <p:nvPr/>
        </p:nvGraphicFramePr>
        <p:xfrm>
          <a:off x="179388" y="1125538"/>
          <a:ext cx="8785225" cy="4498024"/>
        </p:xfrm>
        <a:graphic>
          <a:graphicData uri="http://schemas.openxmlformats.org/drawingml/2006/table">
            <a:tbl>
              <a:tblPr/>
              <a:tblGrid>
                <a:gridCol w="1771650"/>
                <a:gridCol w="7013575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События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 16 января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 снимают, монтируют видеоролики к конкурсу «Медиавизитка», размещают  их в облачном хранилище, ссылку на видеоролики  высылают по адресу: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mkuimc@mail.ru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января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представляют эффективные методические практики на «Методической мастерской».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Передают в оргкомитет технологическое карты урока и классного часа.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 января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конкурсные  уроки, самоанализ.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 января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классные часы, самоанализ.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февраля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Участники конкурса проводят мастер-классы, отвечают на вопросы жюри.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571871" cy="1011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Заочный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тур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60"/>
            <a:ext cx="8229600" cy="542926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b="1" dirty="0" smtClean="0"/>
              <a:t> 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E46C0A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Цель конкурсного испытания</a:t>
            </a:r>
            <a:r>
              <a:rPr lang="ru-RU" sz="1600" b="1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: </a:t>
            </a: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демонстрация конкурсантом наиболее значимых аспектов своей профессиональной деятельности и педагогической индивидуальности в контексте особенностей образовательной организации, в которой он работает. </a:t>
            </a: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E46C0A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Формат: </a:t>
            </a: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видеоролик продолжительностью до 3 минут. </a:t>
            </a: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Технические требования к видеоролику: разрешение видео: не менее 1920х1080; горизонтальная съемка; не менее 25 кадров в секунду; пропорции видео: 16:9; формат видео: .</a:t>
            </a:r>
            <a:r>
              <a:rPr lang="ru-RU" sz="1600" dirty="0" err="1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mov</a:t>
            </a: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 или .mp4. </a:t>
            </a: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solidFill>
                  <a:srgbClr val="000000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Видеоролик должен иметь заставку, содержащую сведения о конкурсанте (ФИО, должность, преподаваемый предмет/предметы) и общеобразовательной организации, в которой он работает (субъект Российской Федерации, населенный пункт, наименование). </a:t>
            </a: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solidFill>
                <a:srgbClr val="000000"/>
              </a:solidFill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Конкурсанты размещают видеоролики  в облачном хранилище (</a:t>
            </a:r>
            <a:r>
              <a:rPr lang="ru-RU" sz="1600" dirty="0" err="1" smtClean="0">
                <a:latin typeface="Arial Unicode MS" pitchFamily="34" charset="-128"/>
                <a:ea typeface="Times New Roman" pitchFamily="18" charset="0"/>
                <a:cs typeface="Arial" charset="0"/>
              </a:rPr>
              <a:t>Яндекс-диск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, облако </a:t>
            </a:r>
            <a:r>
              <a:rPr lang="en-US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mail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.</a:t>
            </a:r>
            <a:r>
              <a:rPr lang="en-US" sz="1600" dirty="0" err="1" smtClean="0">
                <a:latin typeface="Arial Unicode MS" pitchFamily="34" charset="-128"/>
                <a:ea typeface="Times New Roman" pitchFamily="18" charset="0"/>
                <a:cs typeface="Arial" charset="0"/>
              </a:rPr>
              <a:t>ru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 и др.) и </a:t>
            </a:r>
            <a:r>
              <a:rPr lang="ru-RU" sz="1600" b="1" dirty="0" smtClean="0">
                <a:solidFill>
                  <a:srgbClr val="E46C0A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до 16 января 2023 года 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присылают ссылки по электронной почте </a:t>
            </a:r>
            <a:r>
              <a:rPr lang="en-US" sz="1600" dirty="0" err="1" smtClean="0">
                <a:latin typeface="Arial Unicode MS" pitchFamily="34" charset="-128"/>
                <a:ea typeface="Times New Roman" pitchFamily="18" charset="0"/>
                <a:cs typeface="Arial" charset="0"/>
              </a:rPr>
              <a:t>mkuimc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@</a:t>
            </a:r>
            <a:r>
              <a:rPr lang="en-US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mail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.</a:t>
            </a:r>
            <a:r>
              <a:rPr lang="en-US" sz="1600" dirty="0" err="1" smtClean="0">
                <a:latin typeface="Arial Unicode MS" pitchFamily="34" charset="-128"/>
                <a:ea typeface="Times New Roman" pitchFamily="18" charset="0"/>
                <a:cs typeface="Arial" charset="0"/>
              </a:rPr>
              <a:t>ru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.  </a:t>
            </a:r>
            <a:endParaRPr lang="ru-RU" sz="1600" dirty="0" smtClean="0"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indent="0" algn="just"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E46C0A"/>
                </a:solidFill>
                <a:latin typeface="Arial Unicode MS" pitchFamily="34" charset="-128"/>
                <a:ea typeface="Times New Roman" pitchFamily="18" charset="0"/>
                <a:cs typeface="Arial" charset="0"/>
              </a:rPr>
              <a:t>Критерии оценки конкурсного испытания: 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содержательность представленной информации; творческий подход к демонстрации педагогической индивидуальности</a:t>
            </a:r>
            <a:r>
              <a:rPr lang="ru-RU" sz="1600" dirty="0" smtClean="0">
                <a:latin typeface="Arial Unicode MS" pitchFamily="34" charset="-128"/>
                <a:ea typeface="Times New Roman" pitchFamily="18" charset="0"/>
                <a:cs typeface="Arial" charset="0"/>
              </a:rPr>
              <a:t>.</a:t>
            </a:r>
            <a:r>
              <a:rPr lang="en-US" sz="1800" b="1" dirty="0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      </a:t>
            </a:r>
            <a:endParaRPr lang="ru-RU" sz="1600" dirty="0" smtClean="0">
              <a:latin typeface="Arial" charset="0"/>
              <a:cs typeface="Arial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Font typeface="Arial" charset="0"/>
              <a:buNone/>
            </a:pPr>
            <a:r>
              <a:rPr lang="ru-RU" sz="1600" b="1" dirty="0" smtClean="0">
                <a:latin typeface="Arial" charset="0"/>
                <a:cs typeface="Arial" charset="0"/>
              </a:rPr>
              <a:t> </a:t>
            </a:r>
            <a:endParaRPr 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28926" y="428604"/>
            <a:ext cx="4786346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«</a:t>
            </a:r>
            <a:r>
              <a:rPr lang="ru-RU" sz="2800" b="1" cap="all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МЕдиавизитка</a:t>
            </a: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тур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5143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b="1" dirty="0" smtClean="0"/>
              <a:t> </a:t>
            </a:r>
            <a:endParaRPr lang="ru-RU" sz="800" dirty="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Время проведения:  </a:t>
            </a:r>
            <a:r>
              <a:rPr lang="en-US" sz="1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2</a:t>
            </a:r>
            <a:r>
              <a:rPr lang="ru-RU" sz="1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5</a:t>
            </a:r>
            <a:r>
              <a:rPr lang="ru-RU" sz="1600" b="1" dirty="0" smtClean="0">
                <a:latin typeface="Arial" charset="0"/>
                <a:cs typeface="Arial" charset="0"/>
              </a:rPr>
              <a:t> января  2023 г.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latin typeface="Arial" charset="0"/>
                <a:cs typeface="Arial" charset="0"/>
              </a:rPr>
              <a:t> </a:t>
            </a:r>
            <a:r>
              <a:rPr lang="ru-RU" sz="1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Формат проведения:</a:t>
            </a:r>
            <a:endParaRPr lang="en-US" sz="1600" b="1" dirty="0" smtClean="0">
              <a:solidFill>
                <a:srgbClr val="E46C0A"/>
              </a:solidFill>
              <a:latin typeface="Arial" charset="0"/>
              <a:cs typeface="Arial" charset="0"/>
            </a:endParaRP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представление конкурсантом эффективных методических практик организации процесса обучения и воспитания обучающихся в соответствии с ценностными ориентирами и современными </a:t>
            </a:r>
            <a:r>
              <a:rPr lang="ru-RU" sz="1800" dirty="0" err="1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социокультурными</a:t>
            </a:r>
            <a:r>
              <a:rPr lang="ru-RU" sz="1800" dirty="0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 тенденциями развития образования. </a:t>
            </a:r>
            <a:endParaRPr lang="ru-RU" sz="1800" dirty="0" smtClean="0">
              <a:solidFill>
                <a:srgbClr val="36362E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indent="0">
              <a:spcBef>
                <a:spcPct val="0"/>
              </a:spcBef>
              <a:buFont typeface="Arial" charset="0"/>
              <a:buNone/>
            </a:pPr>
            <a:endParaRPr lang="en-US" sz="1800" dirty="0" smtClean="0">
              <a:solidFill>
                <a:srgbClr val="36362E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Выступление конкурсанта может сопровождаться презентацией, содержащей не более 12 слайдов. Для представления методических материалов конкурсантом может быть использован собственный интернет-ресурс (личный сайт, </a:t>
            </a:r>
            <a:r>
              <a:rPr lang="ru-RU" sz="1800" dirty="0" err="1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блог</a:t>
            </a:r>
            <a:r>
              <a:rPr lang="ru-RU" sz="1800" dirty="0" smtClean="0">
                <a:solidFill>
                  <a:srgbClr val="36362E"/>
                </a:solidFill>
                <a:latin typeface="Arial" charset="0"/>
                <a:ea typeface="Times New Roman" pitchFamily="18" charset="0"/>
                <a:cs typeface="Arial" charset="0"/>
              </a:rPr>
              <a:t>, в том числе и на странице социальной сети, страница на сайте образовательной организации).</a:t>
            </a:r>
            <a:endParaRPr lang="ru-RU" sz="1800" dirty="0" smtClean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ru-RU" sz="1900" b="1" dirty="0" smtClean="0">
                <a:solidFill>
                  <a:srgbClr val="E46C0A"/>
                </a:solidFill>
                <a:latin typeface="Arial" charset="0"/>
                <a:ea typeface="Times New Roman" pitchFamily="18" charset="0"/>
                <a:cs typeface="Arial" charset="0"/>
              </a:rPr>
              <a:t>Регламент:</a:t>
            </a:r>
            <a:endParaRPr lang="ru-RU" sz="1900" dirty="0" smtClean="0">
              <a:solidFill>
                <a:srgbClr val="E46C0A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en-US" sz="1800" b="1" dirty="0" smtClean="0">
                <a:solidFill>
                  <a:srgbClr val="36362E"/>
                </a:solidFill>
                <a:cs typeface="Times New Roman" pitchFamily="18" charset="0"/>
              </a:rPr>
              <a:t>       </a:t>
            </a:r>
            <a:r>
              <a:rPr lang="ru-RU" sz="1800" b="1" dirty="0" smtClean="0">
                <a:solidFill>
                  <a:srgbClr val="36362E"/>
                </a:solidFill>
                <a:cs typeface="Times New Roman" pitchFamily="18" charset="0"/>
              </a:rPr>
              <a:t>выступление конкурсанта – до 15 минут; </a:t>
            </a:r>
            <a:endParaRPr lang="en-US" sz="1800" b="1" dirty="0" smtClean="0">
              <a:solidFill>
                <a:srgbClr val="36362E"/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sz="1800" b="1" dirty="0" smtClean="0">
                <a:solidFill>
                  <a:srgbClr val="36362E"/>
                </a:solidFill>
                <a:cs typeface="Times New Roman" pitchFamily="18" charset="0"/>
              </a:rPr>
              <a:t>       </a:t>
            </a:r>
            <a:r>
              <a:rPr lang="ru-RU" sz="1800" b="1" dirty="0" smtClean="0">
                <a:solidFill>
                  <a:srgbClr val="36362E"/>
                </a:solidFill>
                <a:cs typeface="Times New Roman" pitchFamily="18" charset="0"/>
              </a:rPr>
              <a:t>ответы на вопросы членов жюри (экспертов) – 10 минут</a:t>
            </a:r>
            <a:endParaRPr lang="ru-RU" sz="1800" dirty="0" smtClean="0"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1600" b="1" dirty="0" smtClean="0">
                <a:latin typeface="Arial" charset="0"/>
                <a:cs typeface="Arial" charset="0"/>
              </a:rPr>
              <a:t> </a:t>
            </a:r>
            <a:endParaRPr 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«МЕТОДИЧЕСКАЯ МАСТЕРСКАЯ»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тур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3929063"/>
          </a:xfrm>
        </p:spPr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Критерии: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актуальность </a:t>
            </a:r>
            <a:br>
              <a:rPr lang="ru-RU" sz="9600" dirty="0" smtClean="0"/>
            </a:br>
            <a:r>
              <a:rPr lang="ru-RU" sz="9600" dirty="0" smtClean="0"/>
              <a:t>и результативность; 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научная корректность и методическая грамотность  (в том числе в использовании электронных средств обучения); информационная, коммуникативная и языковая культура.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9600" dirty="0" smtClean="0"/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25 января </a:t>
            </a:r>
            <a:r>
              <a:rPr lang="ru-RU" sz="9600" b="1" dirty="0" smtClean="0"/>
              <a:t>участники конкурса представляют технологические карты урока и классного часа.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.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dirty="0" smtClean="0"/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6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1. «МЕТОДИЧЕСКАЯ МАСТЕРСКАЯ»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тур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5000625"/>
          </a:xfrm>
        </p:spPr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Время проведения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: 26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 января 2023 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 проведения: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>
                <a:solidFill>
                  <a:srgbClr val="36362E"/>
                </a:solidFill>
                <a:latin typeface="Arial" pitchFamily="34" charset="0"/>
                <a:ea typeface="Times New Roman"/>
                <a:cs typeface="Arial" pitchFamily="34" charset="0"/>
              </a:rPr>
              <a:t>Тема урока определяется в соответствии с календарно-тематическим планированием и рабочей программой по соответствующему предмету муниципального бюджетного общеобразовательного учреждения  Заворонежской средней общеобразовательной школы Мичуринского района с учётом её фактического выполнения в соответствующем классе общеобразовательной организации.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>
                <a:solidFill>
                  <a:srgbClr val="36362E"/>
                </a:solidFill>
                <a:latin typeface="Arial" pitchFamily="34" charset="0"/>
                <a:ea typeface="Times New Roman"/>
                <a:cs typeface="Arial" pitchFamily="34" charset="0"/>
              </a:rPr>
              <a:t>Возрастная группа (класс), в которой будет проводиться урок, выбирается конкурсантом.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indent="0" algn="just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indent="0" algn="just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6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 урок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  «Учитель-профессионал»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857750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r>
              <a:rPr lang="ru-RU" sz="2400" b="1" dirty="0" smtClean="0"/>
              <a:t>Регламент проведения: урок – 35 минут, самоанализ до 10 минут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корректность и глубина понимания предметного содержания;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методическая и психолого-педагогическая грамотность при проведении занятия и поддержка учебной мотивации;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творческий и адекватный подход к решению профессиональных задач;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коммуникативная и речевая культура;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/>
              <a:t>целеполагание</a:t>
            </a:r>
            <a:r>
              <a:rPr lang="ru-RU" sz="2400" dirty="0" smtClean="0"/>
              <a:t> и результативность;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рефлексия проведенного урока (самоанализ).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5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 УРОК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тур «Учитель-мастер»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5000625"/>
          </a:xfrm>
        </p:spPr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Время проведения:</a:t>
            </a:r>
            <a:r>
              <a:rPr lang="ru-RU" sz="9200" b="1" dirty="0" smtClean="0">
                <a:latin typeface="Arial" pitchFamily="34" charset="0"/>
                <a:cs typeface="Arial" pitchFamily="34" charset="0"/>
              </a:rPr>
              <a:t>  30 января 2023 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200" b="1" dirty="0" smtClean="0">
                <a:latin typeface="Arial" pitchFamily="34" charset="0"/>
                <a:cs typeface="Arial" pitchFamily="34" charset="0"/>
              </a:rPr>
              <a:t>  </a:t>
            </a:r>
            <a:endParaRPr lang="ru-RU" sz="9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 </a:t>
            </a:r>
            <a:r>
              <a:rPr lang="ru-RU" sz="9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проведения: </a:t>
            </a:r>
            <a:r>
              <a:rPr lang="ru-RU" sz="92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9200" b="1" dirty="0" smtClean="0"/>
              <a:t>лассный </a:t>
            </a:r>
            <a:r>
              <a:rPr lang="ru-RU" sz="9200" b="1" dirty="0" smtClean="0"/>
              <a:t>час с обучающимися.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9200" dirty="0" smtClean="0"/>
              <a:t>Классный час участник конкурса  проводит с тем же классом (с той же группой обучающихся), в котором проводил урок по предмету, по следующим направлениям:  духовно-нравственное, физкультурно-спортивное и оздоровительное, социальное, </a:t>
            </a:r>
            <a:r>
              <a:rPr lang="ru-RU" sz="9200" dirty="0" err="1" smtClean="0"/>
              <a:t>общеинтеллектуальное</a:t>
            </a:r>
            <a:r>
              <a:rPr lang="ru-RU" sz="9200" dirty="0" smtClean="0"/>
              <a:t>, общекультурное.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9200" dirty="0" smtClean="0"/>
              <a:t>Конкурсант проводит классный час в  МБОУ Заворонежской СОШ в соответствии с расписанием конкурсных мероприятий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Классный час</a:t>
            </a:r>
            <a:endParaRPr lang="ru-RU" sz="2800" b="1" cap="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472488" cy="101123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II</a:t>
            </a:r>
            <a:r>
              <a:rPr lang="ru-RU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тур «Учитель-мастер»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643438"/>
          </a:xfrm>
        </p:spPr>
        <p:txBody>
          <a:bodyPr rtlCol="0">
            <a:normAutofit fontScale="92500" lnSpcReduction="20000"/>
          </a:bodyPr>
          <a:lstStyle/>
          <a:p>
            <a:pPr inden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 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Регламент проведения: </a:t>
            </a:r>
          </a:p>
          <a:p>
            <a:pPr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проведение классного часа отводится 20 минут.</a:t>
            </a:r>
          </a:p>
          <a:p>
            <a:pPr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Самоанализ и ответы на вопросы жюри – до 10 минут.</a:t>
            </a:r>
          </a:p>
          <a:p>
            <a:pPr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Критерии конкурсного мероприятия «Классный час»: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/>
              <a:t> глубина, уровень раскрытия и воспитательная ценность проведенного классного часа; </a:t>
            </a:r>
            <a:br>
              <a:rPr lang="ru-RU" sz="2400" dirty="0" smtClean="0"/>
            </a:br>
            <a:r>
              <a:rPr lang="ru-RU" sz="2400" dirty="0" smtClean="0"/>
              <a:t>методическая и психолого-педагогическая грамотность при проведении классного часа; </a:t>
            </a:r>
            <a:br>
              <a:rPr lang="ru-RU" sz="2400" dirty="0" smtClean="0"/>
            </a:br>
            <a:r>
              <a:rPr lang="ru-RU" sz="2400" dirty="0" smtClean="0"/>
              <a:t>творческий и адекватный подход к решению воспитательных задач; результативность и эффективность решения воспитательных задач; коммуникативная и речевая культура, личностная ориентированность.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КЛАССНЫЙ ЧАС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472487" cy="101123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II</a:t>
            </a:r>
            <a:r>
              <a:rPr lang="ru-RU" sz="2800" b="1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 тур «Учитель-мастер»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501062" cy="421482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Время проведения</a:t>
            </a:r>
            <a:r>
              <a:rPr lang="ru-RU" sz="2600" b="1" dirty="0" smtClean="0">
                <a:latin typeface="Arial" charset="0"/>
                <a:cs typeface="Arial" charset="0"/>
              </a:rPr>
              <a:t>:  2 февраля 2023 г.</a:t>
            </a:r>
            <a:r>
              <a:rPr lang="ru-RU" sz="2600" dirty="0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600" b="1" dirty="0" smtClean="0">
                <a:solidFill>
                  <a:srgbClr val="E46C0A"/>
                </a:solidFill>
                <a:latin typeface="Arial" charset="0"/>
                <a:cs typeface="Arial" charset="0"/>
              </a:rPr>
              <a:t>Формат проведения: 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600" dirty="0" smtClean="0"/>
              <a:t>выступление, демонстрирующее способы профессиональной деятельности, доказавшие свою эффективность в практической работе конкурсанта.</a:t>
            </a:r>
          </a:p>
          <a:p>
            <a:pPr indent="0">
              <a:spcBef>
                <a:spcPct val="0"/>
              </a:spcBef>
              <a:buFont typeface="Arial" charset="0"/>
              <a:buNone/>
            </a:pPr>
            <a:r>
              <a:rPr lang="ru-RU" sz="2600" dirty="0" smtClean="0"/>
              <a:t>Тему, форму проведения мастер-класса, наличие </a:t>
            </a:r>
            <a:r>
              <a:rPr lang="ru-RU" sz="2600" dirty="0" err="1" smtClean="0"/>
              <a:t>фокус-группы</a:t>
            </a:r>
            <a:r>
              <a:rPr lang="ru-RU" sz="2600" dirty="0" smtClean="0"/>
              <a:t> и ее количественный состав (при необходимости) конкурсанты определяют самостоятельно. Последовательность выступлений конкурсантов определяется жеребьевкой.</a:t>
            </a:r>
            <a:endParaRPr lang="ru-RU" sz="26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000125"/>
            <a:ext cx="8229600" cy="6429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ru-RU" sz="2800" b="1">
                <a:solidFill>
                  <a:srgbClr val="E46C0A"/>
                </a:solidFill>
              </a:rPr>
              <a:t>2.Конкурсное мероприятие «Мастер-класс</a:t>
            </a:r>
            <a:r>
              <a:rPr lang="ru-RU" sz="2800" b="1">
                <a:solidFill>
                  <a:srgbClr val="E46C0A"/>
                </a:solidFill>
                <a:latin typeface="Calibri" pitchFamily="34" charset="0"/>
              </a:rPr>
              <a:t>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177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«Учитель года  России-2023» муниципальный этап Всероссийского конкурса https://forumimc.68edu.ru/ </vt:lpstr>
      <vt:lpstr>Заочный тур</vt:lpstr>
      <vt:lpstr>I тур  «Учитель-профессионал»</vt:lpstr>
      <vt:lpstr>I тур  «Учитель-профессионал»</vt:lpstr>
      <vt:lpstr>I тур  «Учитель-профессионал»</vt:lpstr>
      <vt:lpstr>I этап  «Учитель-профессионал»</vt:lpstr>
      <vt:lpstr>II тур «Учитель-мастер»</vt:lpstr>
      <vt:lpstr>II тур «Учитель-мастер»</vt:lpstr>
      <vt:lpstr>II тур «Учитель-мастер»</vt:lpstr>
      <vt:lpstr>II тур «Учитель-мастер»</vt:lpstr>
      <vt:lpstr>Календарь конкурсанта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Методист</dc:creator>
  <cp:lastModifiedBy>User</cp:lastModifiedBy>
  <cp:revision>206</cp:revision>
  <dcterms:created xsi:type="dcterms:W3CDTF">2018-11-20T10:18:18Z</dcterms:created>
  <dcterms:modified xsi:type="dcterms:W3CDTF">2022-12-19T11:27:40Z</dcterms:modified>
</cp:coreProperties>
</file>