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89" r:id="rId4"/>
    <p:sldId id="275" r:id="rId5"/>
    <p:sldId id="290" r:id="rId6"/>
    <p:sldId id="278" r:id="rId7"/>
    <p:sldId id="279" r:id="rId8"/>
    <p:sldId id="282" r:id="rId9"/>
    <p:sldId id="280" r:id="rId10"/>
    <p:sldId id="288" r:id="rId11"/>
    <p:sldId id="297" r:id="rId12"/>
    <p:sldId id="296" r:id="rId13"/>
    <p:sldId id="281" r:id="rId14"/>
    <p:sldId id="295" r:id="rId1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648CB-1EB2-44B4-8A95-C360D900AD7B}" type="datetimeFigureOut">
              <a:rPr lang="ru-RU" smtClean="0"/>
              <a:pPr/>
              <a:t>21.12.2021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39BF2-0915-4B3C-890E-A866FD20036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mkuimc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3857628"/>
            <a:ext cx="8215370" cy="2643206"/>
          </a:xfr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latin typeface="Arbat" pitchFamily="2" charset="0"/>
              </a:rPr>
              <a:t>«Учитель года  России-2022»</a:t>
            </a:r>
            <a:br>
              <a:rPr lang="ru-RU" b="1" dirty="0" smtClean="0">
                <a:solidFill>
                  <a:schemeClr val="bg1">
                    <a:lumMod val="50000"/>
                  </a:schemeClr>
                </a:solidFill>
                <a:latin typeface="Arbat" pitchFamily="2" charset="0"/>
              </a:rPr>
            </a:br>
            <a:r>
              <a:rPr lang="ru-RU" sz="3600" dirty="0" smtClean="0">
                <a:solidFill>
                  <a:schemeClr val="bg1">
                    <a:lumMod val="50000"/>
                  </a:schemeClr>
                </a:solidFill>
                <a:latin typeface="Arbat" pitchFamily="2" charset="0"/>
              </a:rPr>
              <a:t>муниципальный этап Всероссийского конкурса</a:t>
            </a:r>
            <a:br>
              <a:rPr lang="ru-RU" sz="3600" dirty="0" smtClean="0">
                <a:solidFill>
                  <a:schemeClr val="bg1">
                    <a:lumMod val="50000"/>
                  </a:schemeClr>
                </a:solidFill>
                <a:latin typeface="Arbat" pitchFamily="2" charset="0"/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bat" pitchFamily="2" charset="0"/>
              </a:rPr>
              <a:t>https://forumimc.68edu.ru/</a:t>
            </a:r>
            <a:r>
              <a:rPr lang="ru-RU" sz="3600" dirty="0" smtClean="0">
                <a:solidFill>
                  <a:schemeClr val="bg1">
                    <a:lumMod val="50000"/>
                  </a:schemeClr>
                </a:solidFill>
                <a:latin typeface="Arbat" pitchFamily="2" charset="0"/>
              </a:rPr>
              <a:t/>
            </a:r>
            <a:br>
              <a:rPr lang="ru-RU" sz="3600" dirty="0" smtClean="0">
                <a:solidFill>
                  <a:schemeClr val="bg1">
                    <a:lumMod val="50000"/>
                  </a:schemeClr>
                </a:solidFill>
                <a:latin typeface="Arbat" pitchFamily="2" charset="0"/>
              </a:rPr>
            </a:br>
            <a:endParaRPr lang="ru-RU" sz="3600" dirty="0">
              <a:solidFill>
                <a:schemeClr val="bg1">
                  <a:lumMod val="50000"/>
                </a:schemeClr>
              </a:solidFill>
              <a:latin typeface="Arbat" pitchFamily="2" charset="0"/>
            </a:endParaRPr>
          </a:p>
        </p:txBody>
      </p:sp>
      <p:pic>
        <p:nvPicPr>
          <p:cNvPr id="15362" name="Picture 2" descr="http://irrpo.pnzreg.ru/upload/iblock/c4d/c4db7e1014b2dcb6ae9e4985fbd785f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14290"/>
            <a:ext cx="5401140" cy="36433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тур «Учитель-воспитатель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501122" cy="4000528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ru-RU" sz="3800" b="1" dirty="0" smtClean="0"/>
              <a:t> </a:t>
            </a:r>
            <a:endParaRPr lang="ru-RU" sz="38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Регламент проведения:</a:t>
            </a:r>
          </a:p>
          <a:p>
            <a:pPr fontAlgn="base"/>
            <a:r>
              <a:rPr lang="ru-RU" sz="2000" dirty="0" smtClean="0"/>
              <a:t>продолжительность выступления до 7 минут. Каждому конкурсанту предоставляется возможность использования аудиовизуального сопровождения. </a:t>
            </a:r>
          </a:p>
          <a:p>
            <a:pPr fontAlgn="base"/>
            <a:r>
              <a:rPr lang="ru-RU" sz="2000" dirty="0" smtClean="0"/>
              <a:t>Мероприятие проводится в режиме онлайн. </a:t>
            </a:r>
          </a:p>
          <a:p>
            <a:pPr fontAlgn="base"/>
            <a:r>
              <a:rPr lang="ru-RU" sz="2000" dirty="0" smtClean="0"/>
              <a:t>Тему (проблему) публичного выступления конкурсант выбирает самостоятельно.</a:t>
            </a:r>
          </a:p>
          <a:p>
            <a:pPr>
              <a:buNone/>
            </a:pP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</a:t>
            </a: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</a:rPr>
              <a:t>«публичная лекция»</a:t>
            </a:r>
            <a:endParaRPr lang="ru-RU" sz="2800" b="1" cap="all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тур «Учитель-воспитатель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501122" cy="4000528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ru-RU" sz="3800" b="1" dirty="0" smtClean="0"/>
              <a:t> </a:t>
            </a:r>
            <a:endParaRPr lang="ru-RU" sz="38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Критерии:</a:t>
            </a:r>
          </a:p>
          <a:p>
            <a:r>
              <a:rPr lang="ru-RU" sz="2000" dirty="0" smtClean="0"/>
              <a:t>Актуальность заявленной проблемы;</a:t>
            </a:r>
          </a:p>
          <a:p>
            <a:r>
              <a:rPr lang="ru-RU" sz="2000" dirty="0" smtClean="0"/>
              <a:t>Реалистичность и обоснованность предложенных путей решения проблемы;</a:t>
            </a:r>
          </a:p>
          <a:p>
            <a:r>
              <a:rPr lang="ru-RU" sz="2000" dirty="0" smtClean="0"/>
              <a:t>Ценностные основания позиции педагога;</a:t>
            </a:r>
          </a:p>
          <a:p>
            <a:r>
              <a:rPr lang="ru-RU" sz="2000" dirty="0" smtClean="0"/>
              <a:t>Масштабность и нестандартность суждений</a:t>
            </a:r>
          </a:p>
          <a:p>
            <a:r>
              <a:rPr lang="ru-RU" sz="2000" dirty="0" smtClean="0"/>
              <a:t>Информационная, коммуникативная и речевая культура, личностная ориентированность.</a:t>
            </a: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</a:t>
            </a: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</a:rPr>
              <a:t>«публичная лекция»</a:t>
            </a:r>
            <a:endParaRPr lang="ru-RU" sz="2800" b="1" cap="all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очный этап   «Учитель-мастер»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501122" cy="500066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ru-RU" sz="3800" dirty="0" smtClean="0"/>
          </a:p>
          <a:p>
            <a:pPr algn="ctr">
              <a:buNone/>
            </a:pPr>
            <a:r>
              <a:rPr lang="ru-RU" sz="3800" dirty="0" smtClean="0"/>
              <a:t>Финалист самостоятельно формирует тему публичной лекции в соответствии с направлением: </a:t>
            </a:r>
          </a:p>
          <a:p>
            <a:pPr algn="ctr">
              <a:buNone/>
            </a:pPr>
            <a:endParaRPr lang="ru-RU" sz="3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None/>
            </a:pPr>
            <a:endParaRPr lang="ru-RU" sz="3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«Особенное воспитание </a:t>
            </a:r>
            <a:r>
              <a:rPr lang="ru-RU" sz="3800" b="1" smtClean="0">
                <a:solidFill>
                  <a:schemeClr val="accent6">
                    <a:lumMod val="75000"/>
                  </a:schemeClr>
                </a:solidFill>
              </a:rPr>
              <a:t>особых детей»</a:t>
            </a:r>
            <a:endParaRPr lang="ru-RU" sz="3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sz="3800" b="1" dirty="0" smtClean="0"/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49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endParaRPr lang="ru-RU" sz="56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5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</a:t>
            </a: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</a:rPr>
              <a:t>«публичная лекция»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III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этап   «Учитель-мастер»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501122" cy="5000660"/>
          </a:xfrm>
        </p:spPr>
        <p:txBody>
          <a:bodyPr>
            <a:normAutofit fontScale="25000" lnSpcReduction="20000"/>
          </a:bodyPr>
          <a:lstStyle/>
          <a:p>
            <a:pPr fontAlgn="base">
              <a:buNone/>
            </a:pPr>
            <a:r>
              <a:rPr lang="ru-RU" sz="3800" b="1" dirty="0" smtClean="0"/>
              <a:t> </a:t>
            </a:r>
            <a:endParaRPr lang="ru-RU" sz="3800" dirty="0" smtClean="0"/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Время проведения</a:t>
            </a:r>
            <a:r>
              <a:rPr lang="ru-RU" sz="6400" b="1" dirty="0" smtClean="0">
                <a:latin typeface="Arial" pitchFamily="34" charset="0"/>
                <a:cs typeface="Arial" pitchFamily="34" charset="0"/>
              </a:rPr>
              <a:t>:  3 февраля 2022 г.</a:t>
            </a:r>
            <a:endParaRPr lang="ru-RU" sz="64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latin typeface="Arial" pitchFamily="34" charset="0"/>
                <a:cs typeface="Arial" pitchFamily="34" charset="0"/>
              </a:rPr>
              <a:t>  </a:t>
            </a:r>
            <a:endParaRPr lang="ru-RU" sz="6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Формат проведения: 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выступление, демонстрирующее способы профессиональной деятельности, доказавшие свою эффективность в практической работе конкурсанта.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ru-RU" sz="72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тему, форму проведения мастер-класса, наличие </a:t>
            </a:r>
            <a:r>
              <a:rPr lang="ru-RU" sz="7200" dirty="0" err="1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фокус-группы</a:t>
            </a:r>
            <a:r>
              <a:rPr lang="ru-RU" sz="72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 и ее количественный состав (при необходимости) конкурсанты определяют самостоятельно.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Регламент проведения: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Arial" pitchFamily="34" charset="0"/>
                <a:cs typeface="Arial" pitchFamily="34" charset="0"/>
              </a:rPr>
              <a:t>На проведение конкурсного испытания отводится 30 минут: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6400" dirty="0" smtClean="0">
                <a:latin typeface="Arial" pitchFamily="34" charset="0"/>
                <a:ea typeface="Calibri"/>
                <a:cs typeface="Arial" pitchFamily="34" charset="0"/>
              </a:rPr>
              <a:t>проведение мастер-класса – 20 минут;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 smtClean="0">
                <a:latin typeface="Arial" pitchFamily="34" charset="0"/>
                <a:ea typeface="Calibri"/>
                <a:cs typeface="Arial" pitchFamily="34" charset="0"/>
              </a:rPr>
              <a:t>самоанализ мастер-класса и ответы на вопросы членов жюри – 10 минут.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6400" dirty="0" smtClean="0">
                <a:latin typeface="Arial" pitchFamily="34" charset="0"/>
                <a:ea typeface="Times New Roman"/>
                <a:cs typeface="Arial" pitchFamily="34" charset="0"/>
              </a:rPr>
              <a:t> </a:t>
            </a:r>
          </a:p>
          <a:p>
            <a:pPr indent="0">
              <a:buNone/>
            </a:pPr>
            <a:endParaRPr lang="ru-RU" sz="7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7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endParaRPr lang="ru-RU" sz="72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7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</a:rPr>
              <a:t>«МАСТЕР-КЛАСС»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472518" cy="64294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Календарь конкурсанта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142984"/>
            <a:ext cx="8501122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800" b="1" dirty="0" smtClean="0"/>
              <a:t> </a:t>
            </a:r>
            <a:endParaRPr lang="ru-RU" sz="49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endParaRPr lang="ru-RU" sz="56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5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857233"/>
          <a:ext cx="8501122" cy="544932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14512"/>
                <a:gridCol w="6786610"/>
              </a:tblGrid>
              <a:tr h="54862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ДЕЙСТВИЯ</a:t>
                      </a:r>
                      <a:endParaRPr lang="ru-RU" dirty="0"/>
                    </a:p>
                  </a:txBody>
                  <a:tcPr/>
                </a:tc>
              </a:tr>
              <a:tr h="739078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24 января 2022 г.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Участники</a:t>
                      </a:r>
                      <a:r>
                        <a:rPr lang="ru-RU" sz="1600" baseline="0" dirty="0" smtClean="0"/>
                        <a:t> конкурса проводят мероприятия «Методическая мастерская»</a:t>
                      </a:r>
                      <a:endParaRPr lang="ru-RU" sz="1600" dirty="0"/>
                    </a:p>
                  </a:txBody>
                  <a:tcPr/>
                </a:tc>
              </a:tr>
              <a:tr h="7772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24 января 2022</a:t>
                      </a:r>
                      <a:r>
                        <a:rPr lang="ru-RU" sz="1600" b="1" baseline="0" dirty="0" smtClean="0"/>
                        <a:t> г.</a:t>
                      </a:r>
                      <a:endParaRPr lang="ru-RU" sz="1600" b="1" dirty="0" smtClean="0"/>
                    </a:p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Участники конкурса представляют</a:t>
                      </a:r>
                      <a:r>
                        <a:rPr lang="ru-RU" sz="1600" baseline="0" dirty="0" smtClean="0"/>
                        <a:t> в оргкомитет  технологические карты урока и классного часа (в бумажном виде или по электронной почте по адресу </a:t>
                      </a:r>
                      <a:r>
                        <a:rPr lang="en-US" sz="1600" baseline="0" dirty="0" smtClean="0">
                          <a:hlinkClick r:id="rId2"/>
                        </a:rPr>
                        <a:t>mkuimc@mail.ru</a:t>
                      </a:r>
                      <a:r>
                        <a:rPr lang="ru-RU" sz="1600" baseline="0" dirty="0" smtClean="0"/>
                        <a:t>) </a:t>
                      </a:r>
                      <a:endParaRPr lang="ru-RU" sz="1600" dirty="0"/>
                    </a:p>
                  </a:txBody>
                  <a:tcPr/>
                </a:tc>
              </a:tr>
              <a:tr h="77722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25</a:t>
                      </a:r>
                      <a:r>
                        <a:rPr lang="ru-RU" sz="1600" b="1" baseline="0" dirty="0" smtClean="0"/>
                        <a:t> января 2022 г.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Участники конкурса поводят конкурсные уроки, размещают видеозапись урока и самоанализа </a:t>
                      </a:r>
                      <a:r>
                        <a:rPr lang="ru-RU" sz="1600" baseline="0" dirty="0" smtClean="0"/>
                        <a:t> в сети интернет, высылают  ссылки в оргкомитет</a:t>
                      </a:r>
                      <a:endParaRPr lang="ru-RU" sz="1600" dirty="0"/>
                    </a:p>
                  </a:txBody>
                  <a:tcPr/>
                </a:tc>
              </a:tr>
              <a:tr h="77722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28 января 2022 г.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Участники конкурса проводят классный час, размещают видеозапись классного часа и самоанализа </a:t>
                      </a:r>
                      <a:r>
                        <a:rPr lang="ru-RU" sz="1600" baseline="0" dirty="0" smtClean="0"/>
                        <a:t> в сети интернет, высылают  ссылки в оргкомитет</a:t>
                      </a:r>
                      <a:endParaRPr lang="ru-RU" sz="1600" dirty="0"/>
                    </a:p>
                  </a:txBody>
                  <a:tcPr/>
                </a:tc>
              </a:tr>
              <a:tr h="777221">
                <a:tc>
                  <a:txBody>
                    <a:bodyPr/>
                    <a:lstStyle/>
                    <a:p>
                      <a:r>
                        <a:rPr lang="ru-RU" sz="1600" b="1" baseline="0" dirty="0" smtClean="0"/>
                        <a:t>28 января</a:t>
                      </a:r>
                      <a:r>
                        <a:rPr lang="ru-RU" sz="1600" b="1" dirty="0" smtClean="0"/>
                        <a:t> 2022 г.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Участники конкурса высылают ссылку на подключение к конкурсному мероприятию «Публичная </a:t>
                      </a:r>
                      <a:r>
                        <a:rPr lang="ru-RU" sz="1600" dirty="0" smtClean="0"/>
                        <a:t>лекция»в соответствии </a:t>
                      </a:r>
                      <a:r>
                        <a:rPr lang="ru-RU" sz="1600" smtClean="0"/>
                        <a:t>с расписанием</a:t>
                      </a:r>
                      <a:endParaRPr lang="ru-RU" sz="1600" dirty="0"/>
                    </a:p>
                  </a:txBody>
                  <a:tcPr/>
                </a:tc>
              </a:tr>
              <a:tr h="457189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 февраля 2022 г.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600" dirty="0" smtClean="0"/>
                        <a:t>Участники</a:t>
                      </a:r>
                      <a:r>
                        <a:rPr lang="ru-RU" sz="1600" baseline="0" dirty="0" smtClean="0"/>
                        <a:t> конкурса проводят публичные лекции</a:t>
                      </a:r>
                      <a:endParaRPr lang="ru-RU" sz="1600" dirty="0"/>
                    </a:p>
                  </a:txBody>
                  <a:tcPr/>
                </a:tc>
              </a:tr>
              <a:tr h="504072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 февраля 2022 г.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ru-RU" sz="1600" dirty="0" smtClean="0"/>
                        <a:t>Участники конкурса проводят мастер-классы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этап  «Учитель-профи»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143536"/>
          </a:xfrm>
        </p:spPr>
        <p:txBody>
          <a:bodyPr>
            <a:normAutofit fontScale="25000" lnSpcReduction="20000"/>
          </a:bodyPr>
          <a:lstStyle/>
          <a:p>
            <a:pPr fontAlgn="base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Время проведения:  </a:t>
            </a:r>
            <a:r>
              <a:rPr lang="en-US" sz="6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24</a:t>
            </a:r>
            <a:r>
              <a:rPr lang="ru-RU" sz="6400" b="1" dirty="0" smtClean="0">
                <a:latin typeface="Arial" pitchFamily="34" charset="0"/>
                <a:cs typeface="Arial" pitchFamily="34" charset="0"/>
              </a:rPr>
              <a:t> января  202</a:t>
            </a:r>
            <a:r>
              <a:rPr lang="en-US" sz="6400" b="1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6400" b="1" dirty="0" smtClean="0">
                <a:latin typeface="Arial" pitchFamily="34" charset="0"/>
                <a:cs typeface="Arial" pitchFamily="34" charset="0"/>
              </a:rPr>
              <a:t> г.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Формат проведения:</a:t>
            </a:r>
            <a:endParaRPr lang="en-US" sz="6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представление конкурсантом эффективных методических практик организации процесса обучения и воспитания обучающихся в соответствии с ценностными ориентирами и современными </a:t>
            </a:r>
            <a:r>
              <a:rPr lang="ru-RU" sz="7200" dirty="0" err="1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социокультурными</a:t>
            </a: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 тенденциями развития образования. </a:t>
            </a:r>
            <a:endParaRPr lang="en-US" sz="7200" dirty="0" smtClean="0">
              <a:solidFill>
                <a:srgbClr val="36362E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Выступление конкурсанта может сопровождаться презентацией, содержащей не более 12 слайдов. Для представления методических материалов конкурсантом может быть использован собственный интернет-ресурс (личный сайт, </a:t>
            </a:r>
            <a:r>
              <a:rPr lang="ru-RU" sz="7200" dirty="0" err="1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блог</a:t>
            </a: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, в том числе и на странице социальной сети, страница на сайте образовательной организации).</a:t>
            </a:r>
            <a:endParaRPr lang="ru-RU" sz="72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 fontAlgn="base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7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Регламент:</a:t>
            </a:r>
            <a:endParaRPr lang="ru-RU" sz="74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sz="7200" b="1" dirty="0" smtClean="0">
                <a:solidFill>
                  <a:srgbClr val="36362E"/>
                </a:solidFill>
                <a:ea typeface="Times New Roman"/>
                <a:cs typeface="Times New Roman"/>
              </a:rPr>
              <a:t>       </a:t>
            </a:r>
            <a:r>
              <a:rPr lang="ru-RU" sz="7200" b="1" dirty="0" smtClean="0">
                <a:solidFill>
                  <a:srgbClr val="36362E"/>
                </a:solidFill>
                <a:ea typeface="Times New Roman"/>
                <a:cs typeface="Times New Roman"/>
              </a:rPr>
              <a:t>выступление конкурсанта – до 15 минут; </a:t>
            </a:r>
            <a:endParaRPr lang="en-US" sz="7200" b="1" dirty="0" smtClean="0">
              <a:solidFill>
                <a:srgbClr val="36362E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buNone/>
            </a:pPr>
            <a:r>
              <a:rPr lang="en-US" sz="7200" b="1" dirty="0" smtClean="0">
                <a:solidFill>
                  <a:srgbClr val="36362E"/>
                </a:solidFill>
                <a:ea typeface="Times New Roman"/>
                <a:cs typeface="Times New Roman"/>
              </a:rPr>
              <a:t>       </a:t>
            </a:r>
            <a:r>
              <a:rPr lang="ru-RU" sz="7200" b="1" dirty="0" smtClean="0">
                <a:solidFill>
                  <a:srgbClr val="36362E"/>
                </a:solidFill>
                <a:ea typeface="Times New Roman"/>
                <a:cs typeface="Times New Roman"/>
              </a:rPr>
              <a:t>ответы на вопросы членов жюри (экспертов) – 10 минут</a:t>
            </a:r>
            <a:endParaRPr lang="ru-RU" sz="72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6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«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МЕТОДИЧЕСКАЯ МАСТЕРСКАЯ</a:t>
            </a: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этап  «Учитель-профи»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1571636"/>
          </a:xfrm>
        </p:spPr>
        <p:txBody>
          <a:bodyPr>
            <a:normAutofit fontScale="25000" lnSpcReduction="20000"/>
          </a:bodyPr>
          <a:lstStyle/>
          <a:p>
            <a:pPr fontAlgn="base">
              <a:buNone/>
            </a:pPr>
            <a:r>
              <a:rPr lang="ru-RU" b="1" dirty="0" smtClean="0"/>
              <a:t> </a:t>
            </a:r>
            <a:r>
              <a:rPr lang="ru-RU" sz="9600" b="1" dirty="0" smtClean="0">
                <a:solidFill>
                  <a:schemeClr val="accent6">
                    <a:lumMod val="75000"/>
                  </a:schemeClr>
                </a:solidFill>
              </a:rPr>
              <a:t>Критерии:</a:t>
            </a:r>
          </a:p>
          <a:p>
            <a:pPr indent="0" fontAlgn="base">
              <a:buNone/>
            </a:pPr>
            <a:r>
              <a:rPr lang="ru-RU" sz="8000" dirty="0" smtClean="0"/>
              <a:t>АКТУАЛЬНОСТЬ И РЕЗУЛЬТАТИВНОСТЬ;</a:t>
            </a:r>
          </a:p>
          <a:p>
            <a:pPr indent="0" fontAlgn="base">
              <a:buNone/>
            </a:pPr>
            <a:r>
              <a:rPr lang="ru-RU" sz="8000" dirty="0" smtClean="0"/>
              <a:t>НАУЧНАЯ КОРРЕКТНОСТЬ И МЕТОДИЧЕСКАЯ ГРАМОТНОСТЬ;</a:t>
            </a:r>
          </a:p>
          <a:p>
            <a:pPr indent="0" fontAlgn="base">
              <a:buNone/>
            </a:pPr>
            <a:r>
              <a:rPr lang="ru-RU" sz="8000" dirty="0" smtClean="0"/>
              <a:t>ИНФОРМАЦИОННАЯ, КОММУНИКАТИВНАЯ И ЯЗЫКОВАЯ КУЛЬТУРА.</a:t>
            </a:r>
          </a:p>
          <a:p>
            <a:pPr indent="0" fontAlgn="base">
              <a:buNone/>
            </a:pPr>
            <a:endParaRPr lang="ru-RU" sz="8000" dirty="0" smtClean="0"/>
          </a:p>
          <a:p>
            <a:pPr indent="0" fontAlgn="base">
              <a:buNone/>
            </a:pPr>
            <a:endParaRPr lang="ru-RU" sz="8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indent="0" fontAlgn="base">
              <a:buNone/>
            </a:pPr>
            <a:endParaRPr lang="ru-RU" sz="8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indent="0" fontAlgn="base">
              <a:buNone/>
            </a:pPr>
            <a:endParaRPr lang="ru-RU" sz="8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indent="0" fontAlgn="base">
              <a:buNone/>
            </a:pP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6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</a:rPr>
              <a:t>1. «МЕТОДИЧЕСКАЯ МАСТЕРСКАЯ»</a:t>
            </a:r>
            <a:endParaRPr lang="ru-RU" sz="2800" b="1" cap="al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500034" y="3429000"/>
            <a:ext cx="8229600" cy="2143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marL="342900" marR="0" lvl="0" indent="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ru-RU" sz="9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24 ЯНВАРЯ </a:t>
            </a:r>
          </a:p>
          <a:p>
            <a:pPr marL="342900" marR="0" lvl="0" indent="342900" algn="l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96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Участники конкурса представляют в оргкомитет конкурса технологические карты урока и внеклассного мероприятия</a:t>
            </a:r>
          </a:p>
          <a:p>
            <a:pPr marL="34290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80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80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80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6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6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 </a:t>
            </a:r>
            <a:endParaRPr kumimoji="0" lang="ru-RU" sz="6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этап  «Учитель-профи»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000660"/>
          </a:xfrm>
        </p:spPr>
        <p:txBody>
          <a:bodyPr>
            <a:normAutofit fontScale="25000" lnSpcReduction="20000"/>
          </a:bodyPr>
          <a:lstStyle/>
          <a:p>
            <a:pPr fontAlgn="base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Время проведения</a:t>
            </a:r>
            <a:r>
              <a:rPr lang="ru-RU" sz="7200" b="1" dirty="0" smtClean="0">
                <a:latin typeface="Arial" pitchFamily="34" charset="0"/>
                <a:cs typeface="Arial" pitchFamily="34" charset="0"/>
              </a:rPr>
              <a:t>: 25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января 2022 г.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Формат проведения: 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Тема урока определяется в соответствии с календарно-тематическим планированием и рабочей программой по соответствующему предмету с учётом её фактического выполнения в соответствующем классе. 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7200" dirty="0" smtClean="0">
              <a:solidFill>
                <a:srgbClr val="36362E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Конкурсант проводит урок в своем образовательном учреждении.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Класс, в котором будет проводиться урок, выбирается конкурсантом (не менее 15 учащихся)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Видеозапись урока размещается в сети интернет (</a:t>
            </a:r>
            <a:r>
              <a:rPr lang="ru-RU" sz="7200" dirty="0" err="1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видео-хостинг</a:t>
            </a: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, облачное хранилище). 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Ссылка на видеозапись урока и  самоанализ урока высылаются в оргкомитет конкурса  </a:t>
            </a:r>
            <a:r>
              <a:rPr lang="ru-RU" sz="7200" b="1" dirty="0" smtClean="0">
                <a:solidFill>
                  <a:srgbClr val="36362E"/>
                </a:solidFill>
                <a:latin typeface="Arial" pitchFamily="34" charset="0"/>
                <a:ea typeface="Times New Roman"/>
                <a:cs typeface="Arial" pitchFamily="34" charset="0"/>
              </a:rPr>
              <a:t>25 января.</a:t>
            </a:r>
            <a:endParaRPr lang="ru-RU" sz="72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latin typeface="Arial" pitchFamily="34" charset="0"/>
                <a:cs typeface="Arial" pitchFamily="34" charset="0"/>
              </a:rPr>
              <a:t> </a:t>
            </a:r>
            <a:endParaRPr lang="ru-RU" sz="6400" dirty="0" smtClean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6400" dirty="0" smtClean="0">
                <a:latin typeface="Arial" pitchFamily="34" charset="0"/>
                <a:ea typeface="Times New Roman"/>
                <a:cs typeface="Arial" pitchFamily="34" charset="0"/>
              </a:rPr>
              <a:t>.</a:t>
            </a:r>
          </a:p>
          <a:p>
            <a:pPr indent="0" algn="just" fontAlgn="base">
              <a:spcAft>
                <a:spcPts val="0"/>
              </a:spcAft>
              <a:buNone/>
            </a:pPr>
            <a:r>
              <a:rPr lang="ru-RU" sz="6400" b="1" dirty="0" smtClean="0">
                <a:latin typeface="Arial" pitchFamily="34" charset="0"/>
                <a:ea typeface="Times New Roman"/>
                <a:cs typeface="Arial" pitchFamily="34" charset="0"/>
              </a:rPr>
              <a:t> </a:t>
            </a:r>
            <a:endParaRPr lang="ru-RU" sz="6400" dirty="0" smtClean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7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</a:t>
            </a: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урок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этап  «Учитель-профи»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072098"/>
          </a:xfrm>
        </p:spPr>
        <p:txBody>
          <a:bodyPr>
            <a:normAutofit fontScale="40000" lnSpcReduction="20000"/>
          </a:bodyPr>
          <a:lstStyle/>
          <a:p>
            <a:pPr fontAlgn="base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Критерии: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Arial" pitchFamily="34" charset="0"/>
                <a:cs typeface="Arial" pitchFamily="34" charset="0"/>
              </a:rPr>
              <a:t>Глубина понимания предмета;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0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Arial" pitchFamily="34" charset="0"/>
                <a:cs typeface="Arial" pitchFamily="34" charset="0"/>
              </a:rPr>
              <a:t>Методическая и психолого-педагогическая грамотность при проведении урока, поддержка учебной мотивации;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0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Arial" pitchFamily="34" charset="0"/>
                <a:cs typeface="Arial" pitchFamily="34" charset="0"/>
              </a:rPr>
              <a:t>Творческий и адекватный подход к решению  профессиональных задач на уроке;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0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Arial" pitchFamily="34" charset="0"/>
                <a:cs typeface="Arial" pitchFamily="34" charset="0"/>
              </a:rPr>
              <a:t>Коммуникативная и речевая культура;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0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err="1" smtClean="0">
                <a:latin typeface="Arial" pitchFamily="34" charset="0"/>
                <a:cs typeface="Arial" pitchFamily="34" charset="0"/>
              </a:rPr>
              <a:t>Целеполагание</a:t>
            </a:r>
            <a:r>
              <a:rPr lang="ru-RU" sz="5000" dirty="0" smtClean="0">
                <a:latin typeface="Arial" pitchFamily="34" charset="0"/>
                <a:cs typeface="Arial" pitchFamily="34" charset="0"/>
              </a:rPr>
              <a:t> и результативность;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0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000" dirty="0" smtClean="0">
                <a:latin typeface="Arial" pitchFamily="34" charset="0"/>
                <a:cs typeface="Arial" pitchFamily="34" charset="0"/>
              </a:rPr>
              <a:t>Рефлексия (самоанализ проведенного урока).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0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6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7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</a:t>
            </a: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УРОК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тур «Учитель-воспитатель»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000660"/>
          </a:xfrm>
        </p:spPr>
        <p:txBody>
          <a:bodyPr>
            <a:normAutofit fontScale="25000" lnSpcReduction="20000"/>
          </a:bodyPr>
          <a:lstStyle/>
          <a:p>
            <a:pPr fontAlgn="base"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Время проведения:</a:t>
            </a:r>
            <a:r>
              <a:rPr lang="ru-RU" sz="55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7200" b="1" dirty="0" smtClean="0">
                <a:latin typeface="Arial" pitchFamily="34" charset="0"/>
                <a:cs typeface="Arial" pitchFamily="34" charset="0"/>
              </a:rPr>
              <a:t>28</a:t>
            </a:r>
            <a:r>
              <a:rPr lang="ru-RU" sz="7200" dirty="0" smtClean="0">
                <a:latin typeface="Arial" pitchFamily="34" charset="0"/>
                <a:cs typeface="Arial" pitchFamily="34" charset="0"/>
              </a:rPr>
              <a:t> января 2022 г.</a:t>
            </a: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500" b="1" dirty="0" smtClean="0">
                <a:latin typeface="Arial" pitchFamily="34" charset="0"/>
                <a:cs typeface="Arial" pitchFamily="34" charset="0"/>
              </a:rPr>
              <a:t>  </a:t>
            </a: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Формат проведения:</a:t>
            </a:r>
            <a:endParaRPr lang="ru-RU" sz="72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lnSpc>
                <a:spcPct val="120000"/>
              </a:lnSpc>
            </a:pPr>
            <a:r>
              <a:rPr lang="ru-RU" sz="7200" dirty="0" smtClean="0"/>
              <a:t>классный час с обучающимися.</a:t>
            </a:r>
          </a:p>
          <a:p>
            <a:pPr fontAlgn="base">
              <a:lnSpc>
                <a:spcPct val="120000"/>
              </a:lnSpc>
            </a:pPr>
            <a:r>
              <a:rPr lang="ru-RU" sz="7200" dirty="0" smtClean="0"/>
              <a:t>Классный час участник конкурса  проводит с тем же классом (с той же группой обучающихся), в котором проводил урок по предмету, по следующим направлениям: духовно-нравственное, физкультурно-спортивное и оздоровительное, социальное, </a:t>
            </a:r>
            <a:r>
              <a:rPr lang="ru-RU" sz="7200" dirty="0" err="1" smtClean="0"/>
              <a:t>общеинтеллектуальное</a:t>
            </a:r>
            <a:r>
              <a:rPr lang="ru-RU" sz="7200" dirty="0" smtClean="0"/>
              <a:t>, общекультурное.</a:t>
            </a:r>
          </a:p>
          <a:p>
            <a:pPr fontAlgn="base">
              <a:lnSpc>
                <a:spcPct val="120000"/>
              </a:lnSpc>
            </a:pPr>
            <a:r>
              <a:rPr lang="ru-RU" sz="7200" dirty="0" smtClean="0"/>
              <a:t>Конкурсант проводит классный час в соответствии с расписанием конкурсных мероприятий в своем образовательном учреждении. Видеозапись классного часа размещается в сети интернет (</a:t>
            </a:r>
            <a:r>
              <a:rPr lang="ru-RU" sz="7200" dirty="0" err="1" smtClean="0"/>
              <a:t>видеохостинг</a:t>
            </a:r>
            <a:r>
              <a:rPr lang="ru-RU" sz="7200" dirty="0" smtClean="0"/>
              <a:t>, облачное хранилище). </a:t>
            </a:r>
          </a:p>
          <a:p>
            <a:pPr fontAlgn="base">
              <a:lnSpc>
                <a:spcPct val="120000"/>
              </a:lnSpc>
            </a:pPr>
            <a:r>
              <a:rPr lang="ru-RU" sz="7200" dirty="0" smtClean="0"/>
              <a:t>Ссылка на видеозапись классного часа, технологическая карта и самоанализ  высылаются в оргкомитет конкурса - </a:t>
            </a:r>
            <a:r>
              <a:rPr lang="ru-RU" sz="7200" b="1" dirty="0" smtClean="0"/>
              <a:t>28 января.</a:t>
            </a:r>
            <a:endParaRPr lang="ru-RU" sz="7200" dirty="0" smtClean="0"/>
          </a:p>
          <a:p>
            <a:pPr indent="0" fontAlgn="base">
              <a:buNone/>
            </a:pPr>
            <a:endParaRPr lang="ru-RU" sz="72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endParaRPr lang="ru-RU" sz="55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ru-RU" sz="55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ru-RU" sz="7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</a:rPr>
              <a:t>Классный час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тур «Учитель-воспитатель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5000660"/>
          </a:xfrm>
        </p:spPr>
        <p:txBody>
          <a:bodyPr>
            <a:normAutofit fontScale="92500" lnSpcReduction="10000"/>
          </a:bodyPr>
          <a:lstStyle/>
          <a:p>
            <a:pPr indent="0" fontAlgn="base">
              <a:buNone/>
            </a:pPr>
            <a:r>
              <a:rPr lang="ru-RU" b="1" dirty="0" smtClean="0"/>
              <a:t> </a:t>
            </a:r>
            <a:r>
              <a:rPr lang="ru-RU" sz="23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Регламент проведения: 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На проведение конкурсного мероприятия отводится 20 минут.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200" dirty="0" smtClean="0"/>
              <a:t>Ссылка на видеозапись классного часа и самоанализ  высылаются в оргкомитет конкурса - </a:t>
            </a: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</a:rPr>
              <a:t>28 января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indent="0">
              <a:lnSpc>
                <a:spcPct val="120000"/>
              </a:lnSpc>
              <a:buNone/>
            </a:pPr>
            <a:endParaRPr lang="ru-RU" sz="2400" b="1" dirty="0" smtClean="0"/>
          </a:p>
          <a:p>
            <a:pPr indent="0">
              <a:lnSpc>
                <a:spcPct val="120000"/>
              </a:lnSpc>
              <a:buNone/>
            </a:pP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28 января 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400" b="1" dirty="0" smtClean="0"/>
              <a:t>конкурсанты отправляют в оргкомитет ссылку 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400" b="1" dirty="0" smtClean="0"/>
              <a:t>на подключение к конкурсному мероприятию «Публичная лекция»</a:t>
            </a:r>
            <a:endParaRPr lang="ru-RU" sz="2400" dirty="0" smtClean="0"/>
          </a:p>
          <a:p>
            <a:pPr indent="0">
              <a:lnSpc>
                <a:spcPct val="120000"/>
              </a:lnSpc>
              <a:buNone/>
            </a:pPr>
            <a:endParaRPr lang="ru-RU" sz="23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indent="0">
              <a:buNone/>
            </a:pPr>
            <a:endParaRPr lang="ru-RU" sz="7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КЛАССНЫЙ ЧАС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5214974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Критерии конкурсного мероприятия «Классный час»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000" dirty="0" smtClean="0"/>
              <a:t>Актуальность и воспитательная ценность проведенного </a:t>
            </a:r>
            <a:br>
              <a:rPr lang="ru-RU" sz="2000" dirty="0" smtClean="0"/>
            </a:br>
            <a:r>
              <a:rPr lang="ru-RU" sz="2000" dirty="0" smtClean="0"/>
              <a:t>классного часа;</a:t>
            </a:r>
            <a:br>
              <a:rPr lang="ru-RU" sz="2000" dirty="0" smtClean="0"/>
            </a:br>
            <a:r>
              <a:rPr lang="ru-RU" sz="2000" dirty="0" smtClean="0"/>
              <a:t>Методическая и психолого-педагогическая грамотность при проведении классного часа;</a:t>
            </a:r>
            <a:br>
              <a:rPr lang="ru-RU" sz="2000" dirty="0" smtClean="0"/>
            </a:br>
            <a:r>
              <a:rPr lang="ru-RU" sz="2000" dirty="0" smtClean="0"/>
              <a:t>Творческий адекватный подход к решению воспитательных задач;</a:t>
            </a:r>
            <a:br>
              <a:rPr lang="ru-RU" sz="2000" dirty="0" smtClean="0"/>
            </a:br>
            <a:r>
              <a:rPr lang="ru-RU" sz="2000" dirty="0" smtClean="0"/>
              <a:t>Результативность и эффективность решения воспитательных задач;</a:t>
            </a:r>
            <a:br>
              <a:rPr lang="ru-RU" sz="2000" dirty="0" smtClean="0"/>
            </a:br>
            <a:r>
              <a:rPr lang="ru-RU" sz="2000" dirty="0" smtClean="0"/>
              <a:t>Коммуникативная и речевая культура, личностная ориентированность.</a:t>
            </a:r>
            <a:endParaRPr lang="ru-RU" sz="2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28596" y="214290"/>
            <a:ext cx="8472518" cy="10112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II</a:t>
            </a:r>
            <a:r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тур «Учитель-воспитатель</a:t>
            </a:r>
            <a:r>
              <a:rPr kumimoji="0" lang="ru-RU" sz="2800" b="1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»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КЛАССНЫЙ ЧАС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472518" cy="101122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28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тур «Учитель-воспитатель</a:t>
            </a: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8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501122" cy="3643338"/>
          </a:xfrm>
        </p:spPr>
        <p:txBody>
          <a:bodyPr>
            <a:normAutofit fontScale="62500" lnSpcReduction="20000"/>
          </a:bodyPr>
          <a:lstStyle/>
          <a:p>
            <a:pPr fontAlgn="base">
              <a:buNone/>
            </a:pPr>
            <a:r>
              <a:rPr lang="ru-RU" sz="3800" b="1" dirty="0" smtClean="0"/>
              <a:t> </a:t>
            </a:r>
            <a:endParaRPr lang="ru-RU" sz="3800" dirty="0" smtClean="0"/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Время проведения</a:t>
            </a:r>
            <a:r>
              <a:rPr lang="ru-RU" sz="4200" b="1" dirty="0" smtClean="0">
                <a:latin typeface="Arial" pitchFamily="34" charset="0"/>
                <a:cs typeface="Arial" pitchFamily="34" charset="0"/>
              </a:rPr>
              <a:t>:  1 февраля 2022 г.</a:t>
            </a:r>
            <a:r>
              <a:rPr lang="ru-RU" sz="4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4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Формат проведения: </a:t>
            </a:r>
          </a:p>
          <a:p>
            <a:pPr marL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публичная лекция, отражающая видение участником Конкурса основных тенденций и проблем воспитательной роли школы, профессиональную и гражданскую позицию в определении и решении актуальных проблем взаимодействия школы, общества и власти, умение вести профессиональный диалог с аудиторией. </a:t>
            </a:r>
          </a:p>
          <a:p>
            <a:pPr>
              <a:buNone/>
            </a:pPr>
            <a:endParaRPr lang="ru-RU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0034" y="1000108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2</a:t>
            </a:r>
            <a:r>
              <a:rPr kumimoji="0" lang="ru-RU" sz="2800" b="1" i="0" u="none" strike="noStrike" kern="1200" cap="all" spc="0" normalizeH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</a:rPr>
              <a:t>«публичная лекция»</a:t>
            </a:r>
            <a:endParaRPr kumimoji="0" lang="ru-RU" sz="2800" b="1" i="0" u="none" strike="noStrike" kern="1200" cap="all" spc="0" normalizeH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285</Words>
  <Application>Microsoft Office PowerPoint</Application>
  <PresentationFormat>Экран (4:3)</PresentationFormat>
  <Paragraphs>163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«Учитель года  России-2022» муниципальный этап Всероссийского конкурса https://forumimc.68edu.ru/ </vt:lpstr>
      <vt:lpstr>I этап  «Учитель-профи»</vt:lpstr>
      <vt:lpstr>I этап  «Учитель-профи»</vt:lpstr>
      <vt:lpstr>I этап  «Учитель-профи»</vt:lpstr>
      <vt:lpstr>I этап  «Учитель-профи»</vt:lpstr>
      <vt:lpstr>II тур «Учитель-воспитатель»</vt:lpstr>
      <vt:lpstr>II тур «Учитель-воспитатель»</vt:lpstr>
      <vt:lpstr>Критерии конкурсного мероприятия «Классный час»  Актуальность и воспитательная ценность проведенного  классного часа; Методическая и психолого-педагогическая грамотность при проведении классного часа; Творческий адекватный подход к решению воспитательных задач; Результативность и эффективность решения воспитательных задач; Коммуникативная и речевая культура, личностная ориентированность.</vt:lpstr>
      <vt:lpstr>II тур «Учитель-воспитатель»</vt:lpstr>
      <vt:lpstr>II тур «Учитель-воспитатель»</vt:lpstr>
      <vt:lpstr>II тур «Учитель-воспитатель»</vt:lpstr>
      <vt:lpstr>II очный этап   «Учитель-мастер»</vt:lpstr>
      <vt:lpstr>III  этап   «Учитель-мастер»</vt:lpstr>
      <vt:lpstr>Календарь конкурсанта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Эссе</dc:title>
  <dc:creator>Методист</dc:creator>
  <cp:lastModifiedBy>User</cp:lastModifiedBy>
  <cp:revision>161</cp:revision>
  <dcterms:created xsi:type="dcterms:W3CDTF">2018-11-20T10:18:18Z</dcterms:created>
  <dcterms:modified xsi:type="dcterms:W3CDTF">2021-12-21T10:36:18Z</dcterms:modified>
</cp:coreProperties>
</file>