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80" r:id="rId1"/>
  </p:sldMasterIdLst>
  <p:sldIdLst>
    <p:sldId id="256" r:id="rId2"/>
    <p:sldId id="279" r:id="rId3"/>
    <p:sldId id="280" r:id="rId4"/>
    <p:sldId id="282" r:id="rId5"/>
    <p:sldId id="281" r:id="rId6"/>
    <p:sldId id="283" r:id="rId7"/>
    <p:sldId id="284" r:id="rId8"/>
    <p:sldId id="285" r:id="rId9"/>
    <p:sldId id="286" r:id="rId10"/>
    <p:sldId id="287" r:id="rId11"/>
    <p:sldId id="298" r:id="rId12"/>
    <p:sldId id="288" r:id="rId13"/>
    <p:sldId id="289" r:id="rId14"/>
    <p:sldId id="290" r:id="rId15"/>
    <p:sldId id="291" r:id="rId16"/>
    <p:sldId id="292" r:id="rId17"/>
    <p:sldId id="293" r:id="rId18"/>
    <p:sldId id="295" r:id="rId19"/>
    <p:sldId id="296" r:id="rId20"/>
    <p:sldId id="294" r:id="rId21"/>
    <p:sldId id="297" r:id="rId22"/>
    <p:sldId id="260" r:id="rId23"/>
    <p:sldId id="262" r:id="rId24"/>
    <p:sldId id="264" r:id="rId25"/>
    <p:sldId id="266" r:id="rId26"/>
    <p:sldId id="268" r:id="rId27"/>
    <p:sldId id="270" r:id="rId28"/>
    <p:sldId id="272" r:id="rId29"/>
    <p:sldId id="273" r:id="rId30"/>
    <p:sldId id="274" r:id="rId31"/>
    <p:sldId id="275" r:id="rId32"/>
    <p:sldId id="278" r:id="rId33"/>
    <p:sldId id="271" r:id="rId34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5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dnevnik.ru/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infourok.ru/instrukciya-po-sozdaniyu-sayta-uchitelya-na-platforme-icom-1844450.html" TargetMode="External"/><Relationship Id="rId3" Type="http://schemas.openxmlformats.org/officeDocument/2006/relationships/hyperlink" Target="https://nataliasumakova7.wixsite.com/mysite" TargetMode="External"/><Relationship Id="rId7" Type="http://schemas.openxmlformats.org/officeDocument/2006/relationships/hyperlink" Target="https://wp-kama.ru/id_6751/sajt-na-konstruktore-wix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nataliasumakova7.wixsite.com/mysite-5" TargetMode="External"/><Relationship Id="rId5" Type="http://schemas.openxmlformats.org/officeDocument/2006/relationships/hyperlink" Target="https://nataliasumakova7.wixsite.com/perevernklass" TargetMode="External"/><Relationship Id="rId4" Type="http://schemas.openxmlformats.org/officeDocument/2006/relationships/hyperlink" Target="https://nataliasumakova7.wixsite.com/mysite-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net-technologies.ru/how-to-create-a-website-with-jimdo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net-technologies.ru/how-to-create-a-website-with-a5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a5.ru/help/page/videotour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abr.com/ru/post/498282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lumpics.ru/how-create-website-on-google-site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ethouse.ru/about/instructions/kak_dobavit_novyj_sait_k_akkaynty_nethous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envybox.io/blog/obzor-servisa-kak-my-sozdavali-sajt-na-nethouse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net-technologies.ru/how-to-create-a-website-with-setup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youtu.be/1Zv5PomkfA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ilda.education/how-to-build-websit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uguide.ru/kak-sozdat-sajt-na-tilda" TargetMode="External"/><Relationship Id="rId4" Type="http://schemas.openxmlformats.org/officeDocument/2006/relationships/hyperlink" Target="https://texterra.ru/blog/kak-sdelat-sayt-s-pomoshchyu-konstruktora-tilda-poshagovoe-rukovodstvo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commerce-platforms.com/ru/ecommerce-resources/how-to-use-squarespac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youtu.be/Z5j-89xj78k" TargetMode="External"/><Relationship Id="rId4" Type="http://schemas.openxmlformats.org/officeDocument/2006/relationships/hyperlink" Target="https://postium.ru/squarespace-chto-eto-sozdaneie-sayt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p1.grigonazarov.1wd26.spectrum.myjino.ru/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sait-portfolio-uchitelya-vospitatelya-prepodavatelya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statya-kak-sozdat-besplatniy-sayt-na-proekte-infourok-1359471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2222" y="195832"/>
            <a:ext cx="8641080" cy="1461517"/>
            <a:chOff x="252222" y="195832"/>
            <a:chExt cx="8641080" cy="1461517"/>
          </a:xfrm>
        </p:grpSpPr>
        <p:sp>
          <p:nvSpPr>
            <p:cNvPr id="3" name="object 3"/>
            <p:cNvSpPr/>
            <p:nvPr/>
          </p:nvSpPr>
          <p:spPr>
            <a:xfrm>
              <a:off x="252222" y="195832"/>
              <a:ext cx="8641080" cy="1461517"/>
            </a:xfrm>
            <a:custGeom>
              <a:avLst/>
              <a:gdLst/>
              <a:ahLst/>
              <a:cxnLst/>
              <a:rect l="l" t="t" r="r" b="b"/>
              <a:pathLst>
                <a:path w="8641080" h="1201420">
                  <a:moveTo>
                    <a:pt x="8641080" y="0"/>
                  </a:moveTo>
                  <a:lnTo>
                    <a:pt x="0" y="0"/>
                  </a:lnTo>
                  <a:lnTo>
                    <a:pt x="0" y="1200912"/>
                  </a:lnTo>
                  <a:lnTo>
                    <a:pt x="8641080" y="1200912"/>
                  </a:lnTo>
                  <a:lnTo>
                    <a:pt x="8641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ctr"/>
              <a:endParaRPr lang="ru-RU" sz="3200" dirty="0" smtClean="0"/>
            </a:p>
            <a:p>
              <a:pPr algn="ctr"/>
              <a:r>
                <a:rPr lang="ru-RU" sz="3200" dirty="0" smtClean="0"/>
                <a:t>ЭЛЕКТРОННОЕ ПОРТФОЛИО (САЙТ) ПЕДАГОГА</a:t>
              </a:r>
              <a:endParaRPr sz="3200"/>
            </a:p>
          </p:txBody>
        </p:sp>
        <p:sp>
          <p:nvSpPr>
            <p:cNvPr id="4" name="object 4"/>
            <p:cNvSpPr/>
            <p:nvPr/>
          </p:nvSpPr>
          <p:spPr>
            <a:xfrm>
              <a:off x="252222" y="195833"/>
              <a:ext cx="8641080" cy="1201420"/>
            </a:xfrm>
            <a:custGeom>
              <a:avLst/>
              <a:gdLst/>
              <a:ahLst/>
              <a:cxnLst/>
              <a:rect l="l" t="t" r="r" b="b"/>
              <a:pathLst>
                <a:path w="8641080" h="1201420">
                  <a:moveTo>
                    <a:pt x="0" y="1200912"/>
                  </a:moveTo>
                  <a:lnTo>
                    <a:pt x="8641080" y="1200912"/>
                  </a:lnTo>
                  <a:lnTo>
                    <a:pt x="8641080" y="0"/>
                  </a:lnTo>
                  <a:lnTo>
                    <a:pt x="0" y="0"/>
                  </a:lnTo>
                  <a:lnTo>
                    <a:pt x="0" y="1200912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667000" y="3714750"/>
            <a:ext cx="5832475" cy="1223412"/>
          </a:xfrm>
          <a:prstGeom prst="rect">
            <a:avLst/>
          </a:prstGeom>
          <a:solidFill>
            <a:srgbClr val="FFFFFF"/>
          </a:solidFill>
          <a:ln w="25907">
            <a:solidFill>
              <a:srgbClr val="4F81BC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26695" marR="85090" indent="2259965" algn="r">
              <a:lnSpc>
                <a:spcPct val="100000"/>
              </a:lnSpc>
              <a:spcBef>
                <a:spcPts val="300"/>
              </a:spcBef>
            </a:pPr>
            <a:r>
              <a:rPr lang="ru-RU" sz="1800" i="1" dirty="0" smtClean="0">
                <a:latin typeface="Georgia"/>
                <a:cs typeface="Georgia"/>
              </a:rPr>
              <a:t>Закревская </a:t>
            </a:r>
          </a:p>
          <a:p>
            <a:pPr marL="226695" marR="85090" indent="2259965" algn="r">
              <a:lnSpc>
                <a:spcPct val="100000"/>
              </a:lnSpc>
              <a:spcBef>
                <a:spcPts val="300"/>
              </a:spcBef>
            </a:pPr>
            <a:r>
              <a:rPr lang="ru-RU" sz="1800" i="1" dirty="0" smtClean="0">
                <a:latin typeface="Georgia"/>
                <a:cs typeface="Georgia"/>
              </a:rPr>
              <a:t>Елена Владимировна, </a:t>
            </a:r>
          </a:p>
          <a:p>
            <a:pPr marL="226695" marR="85090" indent="2259965" algn="r">
              <a:lnSpc>
                <a:spcPct val="100000"/>
              </a:lnSpc>
              <a:spcBef>
                <a:spcPts val="300"/>
              </a:spcBef>
            </a:pPr>
            <a:r>
              <a:rPr lang="ru-RU" sz="1800" i="1" dirty="0" smtClean="0">
                <a:latin typeface="Georgia"/>
                <a:cs typeface="Georgia"/>
              </a:rPr>
              <a:t>МКУ ИМЦ Мичуринского района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657350"/>
            <a:ext cx="82295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Цель: </a:t>
            </a:r>
            <a:r>
              <a:rPr lang="ru-RU" sz="2000" dirty="0" smtClean="0"/>
              <a:t>демонстрация информационной культуры и компетенций учителя </a:t>
            </a:r>
          </a:p>
          <a:p>
            <a:r>
              <a:rPr lang="ru-RU" sz="2000" dirty="0" smtClean="0"/>
              <a:t>в использовании информационно-коммуникационных технологий </a:t>
            </a:r>
          </a:p>
          <a:p>
            <a:r>
              <a:rPr lang="ru-RU" sz="2000" dirty="0" smtClean="0"/>
              <a:t>как ресурса повышения качества профессиональной деятельности.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1047750"/>
            <a:ext cx="8534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«Работа с собственным сайтом позволяет учителю повышать собственную компетентность в области использования ИКТ, в какой-то мере удивлять детей, увлекать их новыми проектами. Конечно, это должно нравиться самому учителю, а не быть в тягость.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Сайт для меня – это творчество (в какой-то мере хобби), и я его очень люблю. Но я согласна с тем, что если сам учитель не интересуется темой </a:t>
            </a:r>
            <a:r>
              <a:rPr lang="ru-RU" b="1" i="1" dirty="0" err="1" smtClean="0"/>
              <a:t>сайтостроения</a:t>
            </a:r>
            <a:r>
              <a:rPr lang="ru-RU" b="1" i="1" dirty="0" smtClean="0"/>
              <a:t>, ему удобнее размещать свое </a:t>
            </a:r>
            <a:r>
              <a:rPr lang="ru-RU" b="1" i="1" dirty="0" err="1" smtClean="0"/>
              <a:t>портфолио</a:t>
            </a:r>
            <a:r>
              <a:rPr lang="ru-RU" b="1" i="1" dirty="0" smtClean="0"/>
              <a:t>, используя имеющиеся ресурсы и порталы, в том числе и </a:t>
            </a:r>
            <a:r>
              <a:rPr lang="ru-RU" b="1" i="1" dirty="0" err="1" smtClean="0">
                <a:hlinkClick r:id="rId2" tooltip="Открыть в новом окне"/>
              </a:rPr>
              <a:t>Дневник.ру</a:t>
            </a:r>
            <a:r>
              <a:rPr lang="ru-RU" b="1" i="1" dirty="0" smtClean="0"/>
              <a:t>.»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-</a:t>
            </a:r>
            <a:r>
              <a:rPr lang="ru-RU" dirty="0" err="1" smtClean="0"/>
              <a:t>Резанова</a:t>
            </a:r>
            <a:r>
              <a:rPr lang="ru-RU" dirty="0" smtClean="0"/>
              <a:t> Светлана </a:t>
            </a:r>
            <a:r>
              <a:rPr lang="ru-RU" dirty="0" err="1" smtClean="0"/>
              <a:t>Александровнапедагог</a:t>
            </a:r>
            <a:r>
              <a:rPr lang="ru-RU" dirty="0" smtClean="0"/>
              <a:t> МБОУ </a:t>
            </a:r>
            <a:r>
              <a:rPr lang="ru-RU" dirty="0" err="1" smtClean="0"/>
              <a:t>Газимуро-Заводская</a:t>
            </a:r>
            <a:r>
              <a:rPr lang="ru-RU" dirty="0" smtClean="0"/>
              <a:t> СОШ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666750"/>
            <a:ext cx="5943600" cy="438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334000" y="133350"/>
            <a:ext cx="2026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https://ru.wix.com/</a:t>
            </a:r>
            <a:endParaRPr lang="ru-RU" dirty="0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542240"/>
            <a:ext cx="30480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Сумакова Н.Н.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Дневник участника областного сетевого конкурса «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учитель 2019»: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https://nataliasumakova7.wixsite.com/mysite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Сайт участника областного конкурса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медиаресурсов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«Урок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XXI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века» 2019: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https://nataliasumakova7.wixsite.com/mysite-3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Межрегиональная сетевая мастерская «Перевёрнутый класс»: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https://nataliasumakova7.wixsite.com/perevernklass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Сайт школьного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онлайн-лагеря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«Сказочный мир»: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https://nataliasumakova7.wixsite.com/mysite-5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Инструкции по работе в сервисе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wix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com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https://wp-kama.ru/id_6751/sajt-na-konstruktore-wix.html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https://infourok.ru/instrukciya-po-sozdaniyu-sayta-uchitelya-na-platforme-icom-1844450.html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https://infourok.ru/instrukciya-po-sozdaniyu-sayta-uchitelya-na-platforme-icom-1844450.html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590550"/>
            <a:ext cx="5715000" cy="436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724400" y="209550"/>
            <a:ext cx="2532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https://www.jimdo.com/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200150"/>
            <a:ext cx="175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Как создать сайт</a:t>
            </a: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en-US" sz="1100" b="1" dirty="0" err="1" smtClean="0">
                <a:latin typeface="Arial" pitchFamily="34" charset="0"/>
                <a:cs typeface="Arial" pitchFamily="34" charset="0"/>
              </a:rPr>
              <a:t>Jimdo</a:t>
            </a:r>
            <a:endParaRPr lang="en-US" sz="1100" b="1" dirty="0" smtClean="0">
              <a:latin typeface="Arial" pitchFamily="34" charset="0"/>
              <a:cs typeface="Arial" pitchFamily="34" charset="0"/>
            </a:endParaRPr>
          </a:p>
          <a:p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100" dirty="0" smtClean="0">
                <a:latin typeface="Arial" pitchFamily="34" charset="0"/>
                <a:cs typeface="Arial" pitchFamily="34" charset="0"/>
                <a:hlinkClick r:id="rId3"/>
              </a:rPr>
              <a:t>https://www.internet-technologies.ru/how-to-create-a-website-with-jimdo.html</a:t>
            </a: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l="3387" t="2117" b="4750"/>
          <a:stretch>
            <a:fillRect/>
          </a:stretch>
        </p:blipFill>
        <p:spPr bwMode="auto">
          <a:xfrm>
            <a:off x="2667000" y="590550"/>
            <a:ext cx="5867400" cy="452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876800" y="133350"/>
            <a:ext cx="2024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https://www.a5.ru/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047750"/>
            <a:ext cx="1752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Как создать сайт в А5</a:t>
            </a: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  <a:hlinkClick r:id="rId3"/>
              </a:rPr>
              <a:t>https://www.internet-technologies.ru/how-to-create-a-website-with-a5.html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Видеоуроки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 по созданию сайта 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в А5</a:t>
            </a: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4"/>
              </a:rPr>
              <a:t>https://www.a5.ru/help/page/videotour/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819150"/>
            <a:ext cx="5638800" cy="414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81400" y="361950"/>
            <a:ext cx="2964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https://sites.google.com/new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76350"/>
            <a:ext cx="198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Как создать сайт в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Google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  <a:hlinkClick r:id="rId3"/>
              </a:rPr>
              <a:t>https://habr.com/ru/post/498282/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  <a:hlinkClick r:id="rId4"/>
              </a:rPr>
              <a:t>https://lumpics.ru/how-create-website-on-google-sites/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819150"/>
            <a:ext cx="5410200" cy="414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14600" y="285750"/>
            <a:ext cx="5807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https://nethouse.ru/gotovye-sajty/sozdat-sait-dlya-uchitelja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200150"/>
            <a:ext cx="213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Как сделать сайт</a:t>
            </a:r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Nethouse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  <a:hlinkClick r:id="rId3"/>
              </a:rPr>
              <a:t>https://nethouse.ru/about/instructions/kak_dobavit_novyj_sait_k_akkaynty_nethouse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  <a:hlinkClick r:id="rId4"/>
              </a:rPr>
              <a:t>https://envybox.io/blog/obzor-servisa-kak-my-sozdavali-sajt-na-nethouse/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742950"/>
            <a:ext cx="5486400" cy="417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810000" y="209550"/>
            <a:ext cx="3333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https://www.setup.ru/?r=irlhopiv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9601" y="1352550"/>
            <a:ext cx="1752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Как сделать сайт в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Setup</a:t>
            </a: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  <a:hlinkClick r:id="rId3"/>
              </a:rPr>
              <a:t>https://www.internet-technologies.ru/how-to-create-a-website-with-setup.html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  <a:hlinkClick r:id="rId4"/>
              </a:rPr>
              <a:t>https://youtu.be/1Zv5PomkfAs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742950"/>
            <a:ext cx="5486400" cy="421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191000" y="209550"/>
            <a:ext cx="1957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https://tilda.cc/ru/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1001" y="1581150"/>
            <a:ext cx="1981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Как сделать сайт в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Tilda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  <a:hlinkClick r:id="rId3"/>
              </a:rPr>
              <a:t>https://tilda.education/how-to-build-website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  <a:hlinkClick r:id="rId4"/>
              </a:rPr>
              <a:t>https://texterra.ru/blog/kak-sdelat-sayt-s-pomoshchyu-konstruktora-tilda-poshagovoe-rukovodstvo.html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  <a:hlinkClick r:id="rId5"/>
              </a:rPr>
              <a:t>https://uguide.ru/kak-sozdat-sajt-na-tilda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942897"/>
            <a:ext cx="5410200" cy="420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886200" y="285750"/>
            <a:ext cx="316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https://www.squarespace.com/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352550"/>
            <a:ext cx="2133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Как создать сайт в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Squarespace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  <a:hlinkClick r:id="rId3"/>
              </a:rPr>
              <a:t>https://ecommerce-platforms.com/ru/ecommerce-resources/how-to-use-squarespace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  <a:hlinkClick r:id="rId4"/>
              </a:rPr>
              <a:t>https://postium.ru/squarespace-chto-eto-sozdaneie-sayta/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  <a:hlinkClick r:id="rId5"/>
              </a:rPr>
              <a:t>https://youtu.be/Z5j-89xj78k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6"/>
          <p:cNvSpPr/>
          <p:nvPr/>
        </p:nvSpPr>
        <p:spPr>
          <a:xfrm>
            <a:off x="457200" y="514350"/>
            <a:ext cx="3886200" cy="403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ИНФОРМАЦИОННАЯ КУЛЬТУРА</a:t>
            </a:r>
          </a:p>
          <a:p>
            <a:pPr algn="ctr"/>
            <a:r>
              <a:rPr lang="ru-RU" sz="2000" b="1" cap="all" dirty="0" smtClean="0"/>
              <a:t>и компетенции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9600" y="438150"/>
            <a:ext cx="4343400" cy="452431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Определенный уровень знаний, позволяющий человеку   собирать,  </a:t>
            </a:r>
            <a:r>
              <a:rPr lang="ru-RU" dirty="0" smtClean="0"/>
              <a:t>формировать, систематизировать </a:t>
            </a:r>
          </a:p>
          <a:p>
            <a:pPr algn="ctr"/>
            <a:r>
              <a:rPr lang="ru-RU" dirty="0" smtClean="0"/>
              <a:t> </a:t>
            </a:r>
            <a:r>
              <a:rPr lang="ru-RU" dirty="0" smtClean="0"/>
              <a:t>и представлять информацию 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Системность</a:t>
            </a:r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Логичность</a:t>
            </a:r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Структурированность</a:t>
            </a:r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Наглядность</a:t>
            </a:r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Аккуратность</a:t>
            </a:r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Эргономичность</a:t>
            </a:r>
          </a:p>
          <a:p>
            <a:pPr algn="ctr"/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4171950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Сайт  Назарова Г. А., учителя истории и обществознания</a:t>
            </a:r>
          </a:p>
          <a:p>
            <a:r>
              <a:rPr lang="en-US" sz="1200" dirty="0" smtClean="0">
                <a:hlinkClick r:id="rId2"/>
              </a:rPr>
              <a:t>http</a:t>
            </a:r>
            <a:r>
              <a:rPr lang="en-US" sz="1200" dirty="0" smtClean="0">
                <a:hlinkClick r:id="rId2"/>
              </a:rPr>
              <a:t>://wp1.grigonazarov.1wd26.spectrum.myjino.ru</a:t>
            </a:r>
            <a:r>
              <a:rPr lang="en-US" sz="1200" dirty="0" smtClean="0">
                <a:hlinkClick r:id="rId2"/>
              </a:rPr>
              <a:t>/</a:t>
            </a:r>
            <a:endParaRPr lang="ru-RU" sz="1200" dirty="0" smtClean="0"/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742950"/>
            <a:ext cx="5410200" cy="415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828800" y="285750"/>
            <a:ext cx="6877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https://nsportal.ru/sait-portfolio-uchitelya-vospitatelya-prepodavatelya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89535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Создание  мини-сайта на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ns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-портале</a:t>
            </a: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  <a:hlinkClick r:id="rId3"/>
              </a:rPr>
              <a:t>https://nsportal.ru/sait-portfolio-uchitelya-vospitatelya-prepodavatelya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819150"/>
            <a:ext cx="5105400" cy="391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419600" y="285750"/>
            <a:ext cx="2042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https://infourok.ru/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123950"/>
            <a:ext cx="213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Как создать свой мини-сайт на проекте «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Инфоурок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  <a:hlinkClick r:id="rId3"/>
              </a:rPr>
              <a:t>https://infourok.ru/statya-kak-sozdat-besplatniy-sayt-na-proekte-infourok-1359471.html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2587" y="883907"/>
            <a:ext cx="687705" cy="953135"/>
            <a:chOff x="132587" y="883907"/>
            <a:chExt cx="687705" cy="953135"/>
          </a:xfrm>
        </p:grpSpPr>
        <p:sp>
          <p:nvSpPr>
            <p:cNvPr id="3" name="object 3"/>
            <p:cNvSpPr/>
            <p:nvPr/>
          </p:nvSpPr>
          <p:spPr>
            <a:xfrm>
              <a:off x="132587" y="883907"/>
              <a:ext cx="687349" cy="9525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6303" y="998207"/>
              <a:ext cx="658393" cy="7879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9831" y="917447"/>
              <a:ext cx="597408" cy="8549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9831" y="917447"/>
              <a:ext cx="597535" cy="855344"/>
            </a:xfrm>
            <a:custGeom>
              <a:avLst/>
              <a:gdLst/>
              <a:ahLst/>
              <a:cxnLst/>
              <a:rect l="l" t="t" r="r" b="b"/>
              <a:pathLst>
                <a:path w="597535" h="855344">
                  <a:moveTo>
                    <a:pt x="597408" y="0"/>
                  </a:moveTo>
                  <a:lnTo>
                    <a:pt x="597408" y="556260"/>
                  </a:lnTo>
                  <a:lnTo>
                    <a:pt x="298704" y="854963"/>
                  </a:lnTo>
                  <a:lnTo>
                    <a:pt x="0" y="556260"/>
                  </a:lnTo>
                  <a:lnTo>
                    <a:pt x="0" y="0"/>
                  </a:lnTo>
                  <a:lnTo>
                    <a:pt x="298704" y="298703"/>
                  </a:lnTo>
                  <a:lnTo>
                    <a:pt x="597408" y="0"/>
                  </a:lnTo>
                  <a:close/>
                </a:path>
              </a:pathLst>
            </a:custGeom>
            <a:ln w="9144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78358" y="1081278"/>
            <a:ext cx="1993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latin typeface="Georgia"/>
                <a:cs typeface="Georgia"/>
              </a:rPr>
              <a:t>1</a:t>
            </a:r>
            <a:endParaRPr sz="2800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72477" y="912685"/>
            <a:ext cx="8196580" cy="565785"/>
            <a:chOff x="772477" y="912685"/>
            <a:chExt cx="8196580" cy="565785"/>
          </a:xfrm>
        </p:grpSpPr>
        <p:sp>
          <p:nvSpPr>
            <p:cNvPr id="9" name="object 9"/>
            <p:cNvSpPr/>
            <p:nvPr/>
          </p:nvSpPr>
          <p:spPr>
            <a:xfrm>
              <a:off x="777240" y="917447"/>
              <a:ext cx="8187055" cy="556260"/>
            </a:xfrm>
            <a:custGeom>
              <a:avLst/>
              <a:gdLst/>
              <a:ahLst/>
              <a:cxnLst/>
              <a:rect l="l" t="t" r="r" b="b"/>
              <a:pathLst>
                <a:path w="8187055" h="556260">
                  <a:moveTo>
                    <a:pt x="8094217" y="0"/>
                  </a:moveTo>
                  <a:lnTo>
                    <a:pt x="0" y="0"/>
                  </a:lnTo>
                  <a:lnTo>
                    <a:pt x="0" y="556260"/>
                  </a:lnTo>
                  <a:lnTo>
                    <a:pt x="8094217" y="556260"/>
                  </a:lnTo>
                  <a:lnTo>
                    <a:pt x="8130295" y="548971"/>
                  </a:lnTo>
                  <a:lnTo>
                    <a:pt x="8159765" y="529097"/>
                  </a:lnTo>
                  <a:lnTo>
                    <a:pt x="8179639" y="499627"/>
                  </a:lnTo>
                  <a:lnTo>
                    <a:pt x="8186928" y="463550"/>
                  </a:lnTo>
                  <a:lnTo>
                    <a:pt x="8186928" y="92710"/>
                  </a:lnTo>
                  <a:lnTo>
                    <a:pt x="8179639" y="56632"/>
                  </a:lnTo>
                  <a:lnTo>
                    <a:pt x="8159765" y="27162"/>
                  </a:lnTo>
                  <a:lnTo>
                    <a:pt x="8130295" y="7288"/>
                  </a:lnTo>
                  <a:lnTo>
                    <a:pt x="809421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7240" y="917447"/>
              <a:ext cx="8187055" cy="556260"/>
            </a:xfrm>
            <a:custGeom>
              <a:avLst/>
              <a:gdLst/>
              <a:ahLst/>
              <a:cxnLst/>
              <a:rect l="l" t="t" r="r" b="b"/>
              <a:pathLst>
                <a:path w="8187055" h="556260">
                  <a:moveTo>
                    <a:pt x="8186928" y="92710"/>
                  </a:moveTo>
                  <a:lnTo>
                    <a:pt x="8186928" y="463550"/>
                  </a:lnTo>
                  <a:lnTo>
                    <a:pt x="8179639" y="499627"/>
                  </a:lnTo>
                  <a:lnTo>
                    <a:pt x="8159765" y="529097"/>
                  </a:lnTo>
                  <a:lnTo>
                    <a:pt x="8130295" y="548971"/>
                  </a:lnTo>
                  <a:lnTo>
                    <a:pt x="8094217" y="556260"/>
                  </a:lnTo>
                  <a:lnTo>
                    <a:pt x="0" y="556260"/>
                  </a:lnTo>
                  <a:lnTo>
                    <a:pt x="0" y="0"/>
                  </a:lnTo>
                  <a:lnTo>
                    <a:pt x="8094217" y="0"/>
                  </a:lnTo>
                  <a:lnTo>
                    <a:pt x="8130295" y="7288"/>
                  </a:lnTo>
                  <a:lnTo>
                    <a:pt x="8159765" y="27162"/>
                  </a:lnTo>
                  <a:lnTo>
                    <a:pt x="8179639" y="56632"/>
                  </a:lnTo>
                  <a:lnTo>
                    <a:pt x="8186928" y="92710"/>
                  </a:lnTo>
                  <a:close/>
                </a:path>
              </a:pathLst>
            </a:custGeom>
            <a:ln w="9144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93470" y="1024254"/>
            <a:ext cx="5949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800" spc="-5" dirty="0">
                <a:latin typeface="Arial"/>
                <a:cs typeface="Arial"/>
              </a:rPr>
              <a:t>Информационная </a:t>
            </a:r>
            <a:r>
              <a:rPr sz="1800" spc="-10" dirty="0">
                <a:latin typeface="Arial"/>
                <a:cs typeface="Arial"/>
              </a:rPr>
              <a:t>насыщенность </a:t>
            </a:r>
            <a:r>
              <a:rPr sz="1800" dirty="0">
                <a:latin typeface="Arial"/>
                <a:cs typeface="Arial"/>
              </a:rPr>
              <a:t>и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содержательность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21920" y="1627619"/>
            <a:ext cx="707390" cy="953135"/>
            <a:chOff x="121920" y="1627619"/>
            <a:chExt cx="707390" cy="953135"/>
          </a:xfrm>
        </p:grpSpPr>
        <p:sp>
          <p:nvSpPr>
            <p:cNvPr id="13" name="object 13"/>
            <p:cNvSpPr/>
            <p:nvPr/>
          </p:nvSpPr>
          <p:spPr>
            <a:xfrm>
              <a:off x="132588" y="1627619"/>
              <a:ext cx="687349" cy="9525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1920" y="1741919"/>
              <a:ext cx="707148" cy="7879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9832" y="1661159"/>
              <a:ext cx="597408" cy="85496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9832" y="1661159"/>
              <a:ext cx="597535" cy="855344"/>
            </a:xfrm>
            <a:custGeom>
              <a:avLst/>
              <a:gdLst/>
              <a:ahLst/>
              <a:cxnLst/>
              <a:rect l="l" t="t" r="r" b="b"/>
              <a:pathLst>
                <a:path w="597535" h="855344">
                  <a:moveTo>
                    <a:pt x="597408" y="0"/>
                  </a:moveTo>
                  <a:lnTo>
                    <a:pt x="597408" y="556259"/>
                  </a:lnTo>
                  <a:lnTo>
                    <a:pt x="298704" y="854963"/>
                  </a:lnTo>
                  <a:lnTo>
                    <a:pt x="0" y="556259"/>
                  </a:lnTo>
                  <a:lnTo>
                    <a:pt x="0" y="0"/>
                  </a:lnTo>
                  <a:lnTo>
                    <a:pt x="298704" y="298703"/>
                  </a:lnTo>
                  <a:lnTo>
                    <a:pt x="597408" y="0"/>
                  </a:lnTo>
                  <a:close/>
                </a:path>
              </a:pathLst>
            </a:custGeom>
            <a:ln w="9144">
              <a:solidFill>
                <a:srgbClr val="685D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53974" y="1824304"/>
            <a:ext cx="2482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latin typeface="Georgia"/>
                <a:cs typeface="Georgia"/>
              </a:rPr>
              <a:t>2</a:t>
            </a:r>
            <a:endParaRPr sz="2800">
              <a:latin typeface="Georgia"/>
              <a:cs typeface="Georg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72477" y="1656397"/>
            <a:ext cx="8196580" cy="565785"/>
            <a:chOff x="772477" y="1656397"/>
            <a:chExt cx="8196580" cy="565785"/>
          </a:xfrm>
        </p:grpSpPr>
        <p:sp>
          <p:nvSpPr>
            <p:cNvPr id="19" name="object 19"/>
            <p:cNvSpPr/>
            <p:nvPr/>
          </p:nvSpPr>
          <p:spPr>
            <a:xfrm>
              <a:off x="777240" y="1661160"/>
              <a:ext cx="8187055" cy="556260"/>
            </a:xfrm>
            <a:custGeom>
              <a:avLst/>
              <a:gdLst/>
              <a:ahLst/>
              <a:cxnLst/>
              <a:rect l="l" t="t" r="r" b="b"/>
              <a:pathLst>
                <a:path w="8187055" h="556260">
                  <a:moveTo>
                    <a:pt x="8094217" y="0"/>
                  </a:moveTo>
                  <a:lnTo>
                    <a:pt x="0" y="0"/>
                  </a:lnTo>
                  <a:lnTo>
                    <a:pt x="0" y="556259"/>
                  </a:lnTo>
                  <a:lnTo>
                    <a:pt x="8094217" y="556259"/>
                  </a:lnTo>
                  <a:lnTo>
                    <a:pt x="8130295" y="548971"/>
                  </a:lnTo>
                  <a:lnTo>
                    <a:pt x="8159765" y="529097"/>
                  </a:lnTo>
                  <a:lnTo>
                    <a:pt x="8179639" y="499627"/>
                  </a:lnTo>
                  <a:lnTo>
                    <a:pt x="8186928" y="463550"/>
                  </a:lnTo>
                  <a:lnTo>
                    <a:pt x="8186928" y="92710"/>
                  </a:lnTo>
                  <a:lnTo>
                    <a:pt x="8179639" y="56632"/>
                  </a:lnTo>
                  <a:lnTo>
                    <a:pt x="8159765" y="27162"/>
                  </a:lnTo>
                  <a:lnTo>
                    <a:pt x="8130295" y="7288"/>
                  </a:lnTo>
                  <a:lnTo>
                    <a:pt x="809421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77240" y="1661160"/>
              <a:ext cx="8187055" cy="556260"/>
            </a:xfrm>
            <a:custGeom>
              <a:avLst/>
              <a:gdLst/>
              <a:ahLst/>
              <a:cxnLst/>
              <a:rect l="l" t="t" r="r" b="b"/>
              <a:pathLst>
                <a:path w="8187055" h="556260">
                  <a:moveTo>
                    <a:pt x="8186928" y="92710"/>
                  </a:moveTo>
                  <a:lnTo>
                    <a:pt x="8186928" y="463550"/>
                  </a:lnTo>
                  <a:lnTo>
                    <a:pt x="8179639" y="499627"/>
                  </a:lnTo>
                  <a:lnTo>
                    <a:pt x="8159765" y="529097"/>
                  </a:lnTo>
                  <a:lnTo>
                    <a:pt x="8130295" y="548971"/>
                  </a:lnTo>
                  <a:lnTo>
                    <a:pt x="8094217" y="556259"/>
                  </a:lnTo>
                  <a:lnTo>
                    <a:pt x="0" y="556259"/>
                  </a:lnTo>
                  <a:lnTo>
                    <a:pt x="0" y="0"/>
                  </a:lnTo>
                  <a:lnTo>
                    <a:pt x="8094217" y="0"/>
                  </a:lnTo>
                  <a:lnTo>
                    <a:pt x="8130295" y="7288"/>
                  </a:lnTo>
                  <a:lnTo>
                    <a:pt x="8159765" y="27162"/>
                  </a:lnTo>
                  <a:lnTo>
                    <a:pt x="8179639" y="56632"/>
                  </a:lnTo>
                  <a:lnTo>
                    <a:pt x="8186928" y="92710"/>
                  </a:lnTo>
                  <a:close/>
                </a:path>
              </a:pathLst>
            </a:custGeom>
            <a:ln w="9144">
              <a:solidFill>
                <a:srgbClr val="685D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93470" y="1767585"/>
            <a:ext cx="5595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800" spc="-10" dirty="0">
                <a:latin typeface="Arial"/>
                <a:cs typeface="Arial"/>
              </a:rPr>
              <a:t>Методическая целостность </a:t>
            </a:r>
            <a:r>
              <a:rPr sz="1800" dirty="0">
                <a:latin typeface="Arial"/>
                <a:cs typeface="Arial"/>
              </a:rPr>
              <a:t>и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структурированность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21920" y="2371331"/>
            <a:ext cx="707390" cy="953135"/>
            <a:chOff x="121920" y="2371331"/>
            <a:chExt cx="707390" cy="953135"/>
          </a:xfrm>
        </p:grpSpPr>
        <p:sp>
          <p:nvSpPr>
            <p:cNvPr id="23" name="object 23"/>
            <p:cNvSpPr/>
            <p:nvPr/>
          </p:nvSpPr>
          <p:spPr>
            <a:xfrm>
              <a:off x="132588" y="2371331"/>
              <a:ext cx="687349" cy="9525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1920" y="2485631"/>
              <a:ext cx="707148" cy="78792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9832" y="2404871"/>
              <a:ext cx="597408" cy="85496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9832" y="2404871"/>
              <a:ext cx="597535" cy="855344"/>
            </a:xfrm>
            <a:custGeom>
              <a:avLst/>
              <a:gdLst/>
              <a:ahLst/>
              <a:cxnLst/>
              <a:rect l="l" t="t" r="r" b="b"/>
              <a:pathLst>
                <a:path w="597535" h="855345">
                  <a:moveTo>
                    <a:pt x="597408" y="0"/>
                  </a:moveTo>
                  <a:lnTo>
                    <a:pt x="597408" y="556259"/>
                  </a:lnTo>
                  <a:lnTo>
                    <a:pt x="298704" y="854963"/>
                  </a:lnTo>
                  <a:lnTo>
                    <a:pt x="0" y="556259"/>
                  </a:lnTo>
                  <a:lnTo>
                    <a:pt x="0" y="0"/>
                  </a:lnTo>
                  <a:lnTo>
                    <a:pt x="298704" y="298703"/>
                  </a:lnTo>
                  <a:lnTo>
                    <a:pt x="597408" y="0"/>
                  </a:lnTo>
                  <a:close/>
                </a:path>
              </a:pathLst>
            </a:custGeom>
            <a:ln w="9144">
              <a:solidFill>
                <a:srgbClr val="5667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53974" y="2568320"/>
            <a:ext cx="2476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latin typeface="Georgia"/>
                <a:cs typeface="Georgia"/>
              </a:rPr>
              <a:t>3</a:t>
            </a:r>
            <a:endParaRPr sz="2800">
              <a:latin typeface="Georgia"/>
              <a:cs typeface="Georgi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72477" y="2400109"/>
            <a:ext cx="8196580" cy="564515"/>
            <a:chOff x="772477" y="2400109"/>
            <a:chExt cx="8196580" cy="564515"/>
          </a:xfrm>
        </p:grpSpPr>
        <p:sp>
          <p:nvSpPr>
            <p:cNvPr id="29" name="object 29"/>
            <p:cNvSpPr/>
            <p:nvPr/>
          </p:nvSpPr>
          <p:spPr>
            <a:xfrm>
              <a:off x="777240" y="2404872"/>
              <a:ext cx="8187055" cy="554990"/>
            </a:xfrm>
            <a:custGeom>
              <a:avLst/>
              <a:gdLst/>
              <a:ahLst/>
              <a:cxnLst/>
              <a:rect l="l" t="t" r="r" b="b"/>
              <a:pathLst>
                <a:path w="8187055" h="554989">
                  <a:moveTo>
                    <a:pt x="8094471" y="0"/>
                  </a:moveTo>
                  <a:lnTo>
                    <a:pt x="0" y="0"/>
                  </a:lnTo>
                  <a:lnTo>
                    <a:pt x="0" y="554735"/>
                  </a:lnTo>
                  <a:lnTo>
                    <a:pt x="8094471" y="554735"/>
                  </a:lnTo>
                  <a:lnTo>
                    <a:pt x="8130456" y="547469"/>
                  </a:lnTo>
                  <a:lnTo>
                    <a:pt x="8159845" y="527653"/>
                  </a:lnTo>
                  <a:lnTo>
                    <a:pt x="8179661" y="498264"/>
                  </a:lnTo>
                  <a:lnTo>
                    <a:pt x="8186928" y="462279"/>
                  </a:lnTo>
                  <a:lnTo>
                    <a:pt x="8186928" y="92455"/>
                  </a:lnTo>
                  <a:lnTo>
                    <a:pt x="8179661" y="56471"/>
                  </a:lnTo>
                  <a:lnTo>
                    <a:pt x="8159845" y="27082"/>
                  </a:lnTo>
                  <a:lnTo>
                    <a:pt x="8130456" y="7266"/>
                  </a:lnTo>
                  <a:lnTo>
                    <a:pt x="809447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77240" y="2404872"/>
              <a:ext cx="8187055" cy="554990"/>
            </a:xfrm>
            <a:custGeom>
              <a:avLst/>
              <a:gdLst/>
              <a:ahLst/>
              <a:cxnLst/>
              <a:rect l="l" t="t" r="r" b="b"/>
              <a:pathLst>
                <a:path w="8187055" h="554989">
                  <a:moveTo>
                    <a:pt x="8186928" y="92455"/>
                  </a:moveTo>
                  <a:lnTo>
                    <a:pt x="8186928" y="462279"/>
                  </a:lnTo>
                  <a:lnTo>
                    <a:pt x="8179661" y="498264"/>
                  </a:lnTo>
                  <a:lnTo>
                    <a:pt x="8159845" y="527653"/>
                  </a:lnTo>
                  <a:lnTo>
                    <a:pt x="8130456" y="547469"/>
                  </a:lnTo>
                  <a:lnTo>
                    <a:pt x="8094471" y="554735"/>
                  </a:lnTo>
                  <a:lnTo>
                    <a:pt x="0" y="554735"/>
                  </a:lnTo>
                  <a:lnTo>
                    <a:pt x="0" y="0"/>
                  </a:lnTo>
                  <a:lnTo>
                    <a:pt x="8094471" y="0"/>
                  </a:lnTo>
                  <a:lnTo>
                    <a:pt x="8130456" y="7266"/>
                  </a:lnTo>
                  <a:lnTo>
                    <a:pt x="8159845" y="27082"/>
                  </a:lnTo>
                  <a:lnTo>
                    <a:pt x="8179661" y="56471"/>
                  </a:lnTo>
                  <a:lnTo>
                    <a:pt x="8186928" y="92455"/>
                  </a:lnTo>
                  <a:close/>
                </a:path>
              </a:pathLst>
            </a:custGeom>
            <a:ln w="9144">
              <a:solidFill>
                <a:srgbClr val="5667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93470" y="2511044"/>
            <a:ext cx="4827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800" spc="-5" dirty="0">
                <a:latin typeface="Arial"/>
                <a:cs typeface="Arial"/>
              </a:rPr>
              <a:t>Актуальность </a:t>
            </a:r>
            <a:r>
              <a:rPr sz="1800" dirty="0">
                <a:latin typeface="Arial"/>
                <a:cs typeface="Arial"/>
              </a:rPr>
              <a:t>и </a:t>
            </a:r>
            <a:r>
              <a:rPr sz="1800" spc="-5" dirty="0">
                <a:latin typeface="Arial"/>
                <a:cs typeface="Arial"/>
              </a:rPr>
              <a:t>периодичность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обновления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18871" y="3115055"/>
            <a:ext cx="715010" cy="953135"/>
            <a:chOff x="118871" y="3115055"/>
            <a:chExt cx="715010" cy="953135"/>
          </a:xfrm>
        </p:grpSpPr>
        <p:sp>
          <p:nvSpPr>
            <p:cNvPr id="33" name="object 33"/>
            <p:cNvSpPr/>
            <p:nvPr/>
          </p:nvSpPr>
          <p:spPr>
            <a:xfrm>
              <a:off x="132587" y="3115055"/>
              <a:ext cx="687349" cy="9525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8871" y="3229355"/>
              <a:ext cx="714781" cy="78640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79831" y="3148583"/>
              <a:ext cx="597408" cy="85496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9831" y="3148583"/>
              <a:ext cx="597535" cy="855344"/>
            </a:xfrm>
            <a:custGeom>
              <a:avLst/>
              <a:gdLst/>
              <a:ahLst/>
              <a:cxnLst/>
              <a:rect l="l" t="t" r="r" b="b"/>
              <a:pathLst>
                <a:path w="597535" h="855345">
                  <a:moveTo>
                    <a:pt x="597408" y="0"/>
                  </a:moveTo>
                  <a:lnTo>
                    <a:pt x="597408" y="556260"/>
                  </a:lnTo>
                  <a:lnTo>
                    <a:pt x="298704" y="854964"/>
                  </a:lnTo>
                  <a:lnTo>
                    <a:pt x="0" y="556260"/>
                  </a:lnTo>
                  <a:lnTo>
                    <a:pt x="0" y="0"/>
                  </a:lnTo>
                  <a:lnTo>
                    <a:pt x="298704" y="298704"/>
                  </a:lnTo>
                  <a:lnTo>
                    <a:pt x="597408" y="0"/>
                  </a:lnTo>
                  <a:close/>
                </a:path>
              </a:pathLst>
            </a:custGeom>
            <a:ln w="9144">
              <a:solidFill>
                <a:srgbClr val="5185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350926" y="3311474"/>
            <a:ext cx="2565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latin typeface="Georgia"/>
                <a:cs typeface="Georgia"/>
              </a:rPr>
              <a:t>4</a:t>
            </a:r>
            <a:endParaRPr sz="2800">
              <a:latin typeface="Georgia"/>
              <a:cs typeface="Georgi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772477" y="3143821"/>
            <a:ext cx="8196580" cy="564515"/>
            <a:chOff x="772477" y="3143821"/>
            <a:chExt cx="8196580" cy="564515"/>
          </a:xfrm>
        </p:grpSpPr>
        <p:sp>
          <p:nvSpPr>
            <p:cNvPr id="39" name="object 39"/>
            <p:cNvSpPr/>
            <p:nvPr/>
          </p:nvSpPr>
          <p:spPr>
            <a:xfrm>
              <a:off x="777240" y="3148583"/>
              <a:ext cx="8187055" cy="554990"/>
            </a:xfrm>
            <a:custGeom>
              <a:avLst/>
              <a:gdLst/>
              <a:ahLst/>
              <a:cxnLst/>
              <a:rect l="l" t="t" r="r" b="b"/>
              <a:pathLst>
                <a:path w="8187055" h="554989">
                  <a:moveTo>
                    <a:pt x="8094471" y="0"/>
                  </a:moveTo>
                  <a:lnTo>
                    <a:pt x="0" y="0"/>
                  </a:lnTo>
                  <a:lnTo>
                    <a:pt x="0" y="554736"/>
                  </a:lnTo>
                  <a:lnTo>
                    <a:pt x="8094471" y="554736"/>
                  </a:lnTo>
                  <a:lnTo>
                    <a:pt x="8130456" y="547469"/>
                  </a:lnTo>
                  <a:lnTo>
                    <a:pt x="8159845" y="527653"/>
                  </a:lnTo>
                  <a:lnTo>
                    <a:pt x="8179661" y="498264"/>
                  </a:lnTo>
                  <a:lnTo>
                    <a:pt x="8186928" y="462280"/>
                  </a:lnTo>
                  <a:lnTo>
                    <a:pt x="8186928" y="92456"/>
                  </a:lnTo>
                  <a:lnTo>
                    <a:pt x="8179661" y="56471"/>
                  </a:lnTo>
                  <a:lnTo>
                    <a:pt x="8159845" y="27082"/>
                  </a:lnTo>
                  <a:lnTo>
                    <a:pt x="8130456" y="7266"/>
                  </a:lnTo>
                  <a:lnTo>
                    <a:pt x="809447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77240" y="3148583"/>
              <a:ext cx="8187055" cy="554990"/>
            </a:xfrm>
            <a:custGeom>
              <a:avLst/>
              <a:gdLst/>
              <a:ahLst/>
              <a:cxnLst/>
              <a:rect l="l" t="t" r="r" b="b"/>
              <a:pathLst>
                <a:path w="8187055" h="554989">
                  <a:moveTo>
                    <a:pt x="8186928" y="92456"/>
                  </a:moveTo>
                  <a:lnTo>
                    <a:pt x="8186928" y="462280"/>
                  </a:lnTo>
                  <a:lnTo>
                    <a:pt x="8179661" y="498264"/>
                  </a:lnTo>
                  <a:lnTo>
                    <a:pt x="8159845" y="527653"/>
                  </a:lnTo>
                  <a:lnTo>
                    <a:pt x="8130456" y="547469"/>
                  </a:lnTo>
                  <a:lnTo>
                    <a:pt x="8094471" y="554736"/>
                  </a:lnTo>
                  <a:lnTo>
                    <a:pt x="0" y="554736"/>
                  </a:lnTo>
                  <a:lnTo>
                    <a:pt x="0" y="0"/>
                  </a:lnTo>
                  <a:lnTo>
                    <a:pt x="8094471" y="0"/>
                  </a:lnTo>
                  <a:lnTo>
                    <a:pt x="8130456" y="7266"/>
                  </a:lnTo>
                  <a:lnTo>
                    <a:pt x="8159845" y="27082"/>
                  </a:lnTo>
                  <a:lnTo>
                    <a:pt x="8179661" y="56471"/>
                  </a:lnTo>
                  <a:lnTo>
                    <a:pt x="8186928" y="92456"/>
                  </a:lnTo>
                  <a:close/>
                </a:path>
              </a:pathLst>
            </a:custGeom>
            <a:ln w="9144">
              <a:solidFill>
                <a:srgbClr val="5185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893470" y="3254755"/>
            <a:ext cx="7466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800" spc="-10" dirty="0">
                <a:latin typeface="Arial"/>
                <a:cs typeface="Arial"/>
              </a:rPr>
              <a:t>Безопасность </a:t>
            </a:r>
            <a:r>
              <a:rPr sz="1800" dirty="0">
                <a:latin typeface="Arial"/>
                <a:cs typeface="Arial"/>
              </a:rPr>
              <a:t>и </a:t>
            </a:r>
            <a:r>
              <a:rPr sz="1800" spc="-10" dirty="0">
                <a:latin typeface="Arial"/>
                <a:cs typeface="Arial"/>
              </a:rPr>
              <a:t>комфортность виртуальной </a:t>
            </a:r>
            <a:r>
              <a:rPr sz="1800" spc="-20" dirty="0">
                <a:latin typeface="Arial"/>
                <a:cs typeface="Arial"/>
              </a:rPr>
              <a:t>образовательной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среды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26492" y="4128517"/>
            <a:ext cx="698500" cy="953135"/>
            <a:chOff x="126492" y="4128517"/>
            <a:chExt cx="698500" cy="953135"/>
          </a:xfrm>
        </p:grpSpPr>
        <p:sp>
          <p:nvSpPr>
            <p:cNvPr id="43" name="object 43"/>
            <p:cNvSpPr/>
            <p:nvPr/>
          </p:nvSpPr>
          <p:spPr>
            <a:xfrm>
              <a:off x="132588" y="4128517"/>
              <a:ext cx="687349" cy="9525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26492" y="4242821"/>
              <a:ext cx="698004" cy="78792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9831" y="4162044"/>
              <a:ext cx="597408" cy="85496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9831" y="4162044"/>
              <a:ext cx="597535" cy="855344"/>
            </a:xfrm>
            <a:custGeom>
              <a:avLst/>
              <a:gdLst/>
              <a:ahLst/>
              <a:cxnLst/>
              <a:rect l="l" t="t" r="r" b="b"/>
              <a:pathLst>
                <a:path w="597535" h="855345">
                  <a:moveTo>
                    <a:pt x="597408" y="0"/>
                  </a:moveTo>
                  <a:lnTo>
                    <a:pt x="597408" y="556259"/>
                  </a:lnTo>
                  <a:lnTo>
                    <a:pt x="298704" y="854963"/>
                  </a:lnTo>
                  <a:lnTo>
                    <a:pt x="0" y="556259"/>
                  </a:lnTo>
                  <a:lnTo>
                    <a:pt x="0" y="0"/>
                  </a:lnTo>
                  <a:lnTo>
                    <a:pt x="298704" y="298703"/>
                  </a:lnTo>
                  <a:lnTo>
                    <a:pt x="597408" y="0"/>
                  </a:lnTo>
                  <a:close/>
                </a:path>
              </a:pathLst>
            </a:custGeom>
            <a:ln w="9144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358546" y="4326432"/>
            <a:ext cx="2387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latin typeface="Georgia"/>
                <a:cs typeface="Georgia"/>
              </a:rPr>
              <a:t>5</a:t>
            </a:r>
            <a:endParaRPr sz="2800">
              <a:latin typeface="Georgia"/>
              <a:cs typeface="Georgia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772668" y="3886200"/>
            <a:ext cx="8196580" cy="1108075"/>
            <a:chOff x="772668" y="3886200"/>
            <a:chExt cx="8196580" cy="1108075"/>
          </a:xfrm>
        </p:grpSpPr>
        <p:sp>
          <p:nvSpPr>
            <p:cNvPr id="49" name="object 49"/>
            <p:cNvSpPr/>
            <p:nvPr/>
          </p:nvSpPr>
          <p:spPr>
            <a:xfrm>
              <a:off x="777240" y="3890772"/>
              <a:ext cx="8187055" cy="1099185"/>
            </a:xfrm>
            <a:custGeom>
              <a:avLst/>
              <a:gdLst/>
              <a:ahLst/>
              <a:cxnLst/>
              <a:rect l="l" t="t" r="r" b="b"/>
              <a:pathLst>
                <a:path w="8187055" h="1099185">
                  <a:moveTo>
                    <a:pt x="8003793" y="0"/>
                  </a:moveTo>
                  <a:lnTo>
                    <a:pt x="0" y="0"/>
                  </a:lnTo>
                  <a:lnTo>
                    <a:pt x="0" y="1098803"/>
                  </a:lnTo>
                  <a:lnTo>
                    <a:pt x="8003793" y="1098803"/>
                  </a:lnTo>
                  <a:lnTo>
                    <a:pt x="8052460" y="1092262"/>
                  </a:lnTo>
                  <a:lnTo>
                    <a:pt x="8096202" y="1073800"/>
                  </a:lnTo>
                  <a:lnTo>
                    <a:pt x="8133270" y="1045163"/>
                  </a:lnTo>
                  <a:lnTo>
                    <a:pt x="8161913" y="1008097"/>
                  </a:lnTo>
                  <a:lnTo>
                    <a:pt x="8180382" y="964347"/>
                  </a:lnTo>
                  <a:lnTo>
                    <a:pt x="8186928" y="915657"/>
                  </a:lnTo>
                  <a:lnTo>
                    <a:pt x="8186928" y="183146"/>
                  </a:lnTo>
                  <a:lnTo>
                    <a:pt x="8180382" y="134456"/>
                  </a:lnTo>
                  <a:lnTo>
                    <a:pt x="8161913" y="90706"/>
                  </a:lnTo>
                  <a:lnTo>
                    <a:pt x="8133270" y="53640"/>
                  </a:lnTo>
                  <a:lnTo>
                    <a:pt x="8096202" y="25003"/>
                  </a:lnTo>
                  <a:lnTo>
                    <a:pt x="8052460" y="6541"/>
                  </a:lnTo>
                  <a:lnTo>
                    <a:pt x="800379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77240" y="3890772"/>
              <a:ext cx="8187055" cy="1099185"/>
            </a:xfrm>
            <a:custGeom>
              <a:avLst/>
              <a:gdLst/>
              <a:ahLst/>
              <a:cxnLst/>
              <a:rect l="l" t="t" r="r" b="b"/>
              <a:pathLst>
                <a:path w="8187055" h="1099185">
                  <a:moveTo>
                    <a:pt x="8186928" y="183146"/>
                  </a:moveTo>
                  <a:lnTo>
                    <a:pt x="8186928" y="915657"/>
                  </a:lnTo>
                  <a:lnTo>
                    <a:pt x="8180382" y="964347"/>
                  </a:lnTo>
                  <a:lnTo>
                    <a:pt x="8161913" y="1008097"/>
                  </a:lnTo>
                  <a:lnTo>
                    <a:pt x="8133270" y="1045163"/>
                  </a:lnTo>
                  <a:lnTo>
                    <a:pt x="8096202" y="1073800"/>
                  </a:lnTo>
                  <a:lnTo>
                    <a:pt x="8052460" y="1092262"/>
                  </a:lnTo>
                  <a:lnTo>
                    <a:pt x="8003793" y="1098803"/>
                  </a:lnTo>
                  <a:lnTo>
                    <a:pt x="0" y="1098803"/>
                  </a:lnTo>
                  <a:lnTo>
                    <a:pt x="0" y="0"/>
                  </a:lnTo>
                  <a:lnTo>
                    <a:pt x="8003793" y="0"/>
                  </a:lnTo>
                  <a:lnTo>
                    <a:pt x="8052460" y="6541"/>
                  </a:lnTo>
                  <a:lnTo>
                    <a:pt x="8096202" y="25003"/>
                  </a:lnTo>
                  <a:lnTo>
                    <a:pt x="8133270" y="53640"/>
                  </a:lnTo>
                  <a:lnTo>
                    <a:pt x="8161913" y="90706"/>
                  </a:lnTo>
                  <a:lnTo>
                    <a:pt x="8180382" y="134456"/>
                  </a:lnTo>
                  <a:lnTo>
                    <a:pt x="8186928" y="183146"/>
                  </a:lnTo>
                  <a:close/>
                </a:path>
              </a:pathLst>
            </a:custGeom>
            <a:ln w="9144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893470" y="4032910"/>
            <a:ext cx="7655559" cy="77406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84785" marR="5080" indent="-172720">
              <a:lnSpc>
                <a:spcPct val="86400"/>
              </a:lnSpc>
              <a:spcBef>
                <a:spcPts val="390"/>
              </a:spcBef>
              <a:buChar char="•"/>
              <a:tabLst>
                <a:tab pos="185420" algn="l"/>
              </a:tabLst>
            </a:pPr>
            <a:r>
              <a:rPr sz="1800" spc="-5" dirty="0">
                <a:latin typeface="Arial"/>
                <a:cs typeface="Arial"/>
              </a:rPr>
              <a:t>Интерактивность, </a:t>
            </a:r>
            <a:r>
              <a:rPr sz="1800" spc="-15" dirty="0">
                <a:latin typeface="Arial"/>
                <a:cs typeface="Arial"/>
              </a:rPr>
              <a:t>уровень вовлеченности </a:t>
            </a:r>
            <a:r>
              <a:rPr sz="1800" spc="-20" dirty="0">
                <a:latin typeface="Arial"/>
                <a:cs typeface="Arial"/>
              </a:rPr>
              <a:t>аудитории пользователей </a:t>
            </a:r>
            <a:r>
              <a:rPr sz="1800" dirty="0">
                <a:latin typeface="Arial"/>
                <a:cs typeface="Arial"/>
              </a:rPr>
              <a:t>и  </a:t>
            </a:r>
            <a:r>
              <a:rPr sz="1800" spc="-10" dirty="0">
                <a:latin typeface="Arial"/>
                <a:cs typeface="Arial"/>
              </a:rPr>
              <a:t>использование инструментария </a:t>
            </a:r>
            <a:r>
              <a:rPr sz="1800" spc="-20" dirty="0">
                <a:latin typeface="Arial"/>
                <a:cs typeface="Arial"/>
              </a:rPr>
              <a:t>сети </a:t>
            </a:r>
            <a:r>
              <a:rPr sz="1800" spc="-15" dirty="0">
                <a:latin typeface="Arial"/>
                <a:cs typeface="Arial"/>
              </a:rPr>
              <a:t>Интернет </a:t>
            </a:r>
            <a:r>
              <a:rPr sz="1800" dirty="0">
                <a:latin typeface="Arial"/>
                <a:cs typeface="Arial"/>
              </a:rPr>
              <a:t>для коммуникации с  </a:t>
            </a:r>
            <a:r>
              <a:rPr sz="1800" spc="-10" dirty="0">
                <a:latin typeface="Arial"/>
                <a:cs typeface="Arial"/>
              </a:rPr>
              <a:t>разными </a:t>
            </a:r>
            <a:r>
              <a:rPr sz="1800" spc="-15" dirty="0">
                <a:latin typeface="Arial"/>
                <a:cs typeface="Arial"/>
              </a:rPr>
              <a:t>целевыми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аудиториями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80594" y="125729"/>
            <a:ext cx="8784590" cy="314830"/>
          </a:xfrm>
          <a:prstGeom prst="rect">
            <a:avLst/>
          </a:prstGeom>
          <a:solidFill>
            <a:srgbClr val="FFFFFF"/>
          </a:solidFill>
          <a:ln w="25907">
            <a:solidFill>
              <a:srgbClr val="4F81BC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295"/>
              </a:spcBef>
            </a:pPr>
            <a:r>
              <a:rPr lang="ru-RU" sz="1800" b="1" i="1" dirty="0" smtClean="0">
                <a:solidFill>
                  <a:srgbClr val="006FC0"/>
                </a:solidFill>
                <a:latin typeface="Georgia"/>
                <a:cs typeface="Georgia"/>
              </a:rPr>
              <a:t>Требования к образовательному </a:t>
            </a:r>
            <a:r>
              <a:rPr lang="ru-RU" sz="1800" b="1" i="1" dirty="0" err="1" smtClean="0">
                <a:solidFill>
                  <a:srgbClr val="006FC0"/>
                </a:solidFill>
                <a:latin typeface="Georgia"/>
                <a:cs typeface="Georgia"/>
              </a:rPr>
              <a:t>интернет-ресурсу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7576" y="115760"/>
            <a:ext cx="558165" cy="786765"/>
            <a:chOff x="167576" y="115760"/>
            <a:chExt cx="558165" cy="786765"/>
          </a:xfrm>
        </p:grpSpPr>
        <p:sp>
          <p:nvSpPr>
            <p:cNvPr id="3" name="object 3"/>
            <p:cNvSpPr/>
            <p:nvPr/>
          </p:nvSpPr>
          <p:spPr>
            <a:xfrm>
              <a:off x="180593" y="128777"/>
              <a:ext cx="532130" cy="760730"/>
            </a:xfrm>
            <a:custGeom>
              <a:avLst/>
              <a:gdLst/>
              <a:ahLst/>
              <a:cxnLst/>
              <a:rect l="l" t="t" r="r" b="b"/>
              <a:pathLst>
                <a:path w="532130" h="760730">
                  <a:moveTo>
                    <a:pt x="531876" y="0"/>
                  </a:moveTo>
                  <a:lnTo>
                    <a:pt x="265938" y="265938"/>
                  </a:lnTo>
                  <a:lnTo>
                    <a:pt x="0" y="0"/>
                  </a:lnTo>
                  <a:lnTo>
                    <a:pt x="0" y="494538"/>
                  </a:lnTo>
                  <a:lnTo>
                    <a:pt x="265938" y="760476"/>
                  </a:lnTo>
                  <a:lnTo>
                    <a:pt x="531876" y="494538"/>
                  </a:lnTo>
                  <a:lnTo>
                    <a:pt x="531876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0593" y="128777"/>
              <a:ext cx="532130" cy="760730"/>
            </a:xfrm>
            <a:custGeom>
              <a:avLst/>
              <a:gdLst/>
              <a:ahLst/>
              <a:cxnLst/>
              <a:rect l="l" t="t" r="r" b="b"/>
              <a:pathLst>
                <a:path w="532130" h="760730">
                  <a:moveTo>
                    <a:pt x="531876" y="0"/>
                  </a:moveTo>
                  <a:lnTo>
                    <a:pt x="531876" y="494538"/>
                  </a:lnTo>
                  <a:lnTo>
                    <a:pt x="265938" y="760476"/>
                  </a:lnTo>
                  <a:lnTo>
                    <a:pt x="0" y="494538"/>
                  </a:lnTo>
                  <a:lnTo>
                    <a:pt x="0" y="0"/>
                  </a:lnTo>
                  <a:lnTo>
                    <a:pt x="265938" y="265938"/>
                  </a:lnTo>
                  <a:lnTo>
                    <a:pt x="531876" y="0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83565" y="334467"/>
            <a:ext cx="3238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r>
              <a:rPr sz="1800" b="1" i="1" spc="-5" dirty="0">
                <a:solidFill>
                  <a:srgbClr val="FFFFFF"/>
                </a:solidFill>
                <a:latin typeface="Georgia"/>
                <a:cs typeface="Georgia"/>
              </a:rPr>
              <a:t>.1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99452" y="115760"/>
            <a:ext cx="8135620" cy="521334"/>
            <a:chOff x="699452" y="115760"/>
            <a:chExt cx="8135620" cy="521334"/>
          </a:xfrm>
        </p:grpSpPr>
        <p:sp>
          <p:nvSpPr>
            <p:cNvPr id="7" name="object 7"/>
            <p:cNvSpPr/>
            <p:nvPr/>
          </p:nvSpPr>
          <p:spPr>
            <a:xfrm>
              <a:off x="712470" y="128777"/>
              <a:ext cx="8109584" cy="495300"/>
            </a:xfrm>
            <a:custGeom>
              <a:avLst/>
              <a:gdLst/>
              <a:ahLst/>
              <a:cxnLst/>
              <a:rect l="l" t="t" r="r" b="b"/>
              <a:pathLst>
                <a:path w="8109584" h="495300">
                  <a:moveTo>
                    <a:pt x="8026654" y="0"/>
                  </a:moveTo>
                  <a:lnTo>
                    <a:pt x="0" y="0"/>
                  </a:lnTo>
                  <a:lnTo>
                    <a:pt x="0" y="495300"/>
                  </a:lnTo>
                  <a:lnTo>
                    <a:pt x="8026654" y="495300"/>
                  </a:lnTo>
                  <a:lnTo>
                    <a:pt x="8058786" y="488813"/>
                  </a:lnTo>
                  <a:lnTo>
                    <a:pt x="8085026" y="471122"/>
                  </a:lnTo>
                  <a:lnTo>
                    <a:pt x="8102717" y="444882"/>
                  </a:lnTo>
                  <a:lnTo>
                    <a:pt x="8109204" y="412750"/>
                  </a:lnTo>
                  <a:lnTo>
                    <a:pt x="8109204" y="82550"/>
                  </a:lnTo>
                  <a:lnTo>
                    <a:pt x="8102717" y="50417"/>
                  </a:lnTo>
                  <a:lnTo>
                    <a:pt x="8085026" y="24177"/>
                  </a:lnTo>
                  <a:lnTo>
                    <a:pt x="8058786" y="6486"/>
                  </a:lnTo>
                  <a:lnTo>
                    <a:pt x="802665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2470" y="128777"/>
              <a:ext cx="8109584" cy="495300"/>
            </a:xfrm>
            <a:custGeom>
              <a:avLst/>
              <a:gdLst/>
              <a:ahLst/>
              <a:cxnLst/>
              <a:rect l="l" t="t" r="r" b="b"/>
              <a:pathLst>
                <a:path w="8109584" h="495300">
                  <a:moveTo>
                    <a:pt x="8109204" y="82550"/>
                  </a:moveTo>
                  <a:lnTo>
                    <a:pt x="8109204" y="412750"/>
                  </a:lnTo>
                  <a:lnTo>
                    <a:pt x="8102717" y="444882"/>
                  </a:lnTo>
                  <a:lnTo>
                    <a:pt x="8085026" y="471122"/>
                  </a:lnTo>
                  <a:lnTo>
                    <a:pt x="8058786" y="488813"/>
                  </a:lnTo>
                  <a:lnTo>
                    <a:pt x="8026654" y="495300"/>
                  </a:lnTo>
                  <a:lnTo>
                    <a:pt x="0" y="495300"/>
                  </a:lnTo>
                  <a:lnTo>
                    <a:pt x="0" y="0"/>
                  </a:lnTo>
                  <a:lnTo>
                    <a:pt x="8026654" y="0"/>
                  </a:lnTo>
                  <a:lnTo>
                    <a:pt x="8058786" y="6486"/>
                  </a:lnTo>
                  <a:lnTo>
                    <a:pt x="8085026" y="24177"/>
                  </a:lnTo>
                  <a:lnTo>
                    <a:pt x="8102717" y="50417"/>
                  </a:lnTo>
                  <a:lnTo>
                    <a:pt x="8109204" y="82550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25423" y="117729"/>
            <a:ext cx="8071484" cy="4794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72415" marR="103505" indent="-172720">
              <a:lnSpc>
                <a:spcPts val="1660"/>
              </a:lnSpc>
              <a:spcBef>
                <a:spcPts val="365"/>
              </a:spcBef>
              <a:buChar char="•"/>
              <a:tabLst>
                <a:tab pos="273050" algn="l"/>
              </a:tabLst>
            </a:pPr>
            <a:r>
              <a:rPr sz="1600" spc="-10" dirty="0">
                <a:latin typeface="Arial"/>
                <a:cs typeface="Arial"/>
              </a:rPr>
              <a:t>содержится информация </a:t>
            </a:r>
            <a:r>
              <a:rPr sz="1600" spc="-5" dirty="0">
                <a:latin typeface="Arial"/>
                <a:cs typeface="Arial"/>
              </a:rPr>
              <a:t>для </a:t>
            </a:r>
            <a:r>
              <a:rPr sz="1600" spc="-10" dirty="0">
                <a:latin typeface="Arial"/>
                <a:cs typeface="Arial"/>
              </a:rPr>
              <a:t>разных </a:t>
            </a:r>
            <a:r>
              <a:rPr sz="1600" spc="-15" dirty="0">
                <a:latin typeface="Arial"/>
                <a:cs typeface="Arial"/>
              </a:rPr>
              <a:t>категорий </a:t>
            </a:r>
            <a:r>
              <a:rPr sz="1600" spc="-20" dirty="0">
                <a:latin typeface="Arial"/>
                <a:cs typeface="Arial"/>
              </a:rPr>
              <a:t>пользователей </a:t>
            </a:r>
            <a:r>
              <a:rPr sz="1600" spc="-15" dirty="0">
                <a:latin typeface="Arial"/>
                <a:cs typeface="Arial"/>
              </a:rPr>
              <a:t>интернет-ресурса  (педагогов, обучающихся, родителей обучающихся </a:t>
            </a:r>
            <a:r>
              <a:rPr sz="1600" spc="-5" dirty="0">
                <a:latin typeface="Arial"/>
                <a:cs typeface="Arial"/>
              </a:rPr>
              <a:t>и</a:t>
            </a:r>
            <a:r>
              <a:rPr sz="1600" spc="1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др.)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67576" y="792416"/>
            <a:ext cx="558165" cy="785495"/>
            <a:chOff x="167576" y="792416"/>
            <a:chExt cx="558165" cy="785495"/>
          </a:xfrm>
        </p:grpSpPr>
        <p:sp>
          <p:nvSpPr>
            <p:cNvPr id="11" name="object 11"/>
            <p:cNvSpPr/>
            <p:nvPr/>
          </p:nvSpPr>
          <p:spPr>
            <a:xfrm>
              <a:off x="180593" y="805434"/>
              <a:ext cx="532130" cy="759460"/>
            </a:xfrm>
            <a:custGeom>
              <a:avLst/>
              <a:gdLst/>
              <a:ahLst/>
              <a:cxnLst/>
              <a:rect l="l" t="t" r="r" b="b"/>
              <a:pathLst>
                <a:path w="532130" h="759460">
                  <a:moveTo>
                    <a:pt x="531876" y="0"/>
                  </a:moveTo>
                  <a:lnTo>
                    <a:pt x="265938" y="265938"/>
                  </a:lnTo>
                  <a:lnTo>
                    <a:pt x="0" y="0"/>
                  </a:lnTo>
                  <a:lnTo>
                    <a:pt x="0" y="493013"/>
                  </a:lnTo>
                  <a:lnTo>
                    <a:pt x="265938" y="758951"/>
                  </a:lnTo>
                  <a:lnTo>
                    <a:pt x="531876" y="493013"/>
                  </a:lnTo>
                  <a:lnTo>
                    <a:pt x="531876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0593" y="805434"/>
              <a:ext cx="532130" cy="759460"/>
            </a:xfrm>
            <a:custGeom>
              <a:avLst/>
              <a:gdLst/>
              <a:ahLst/>
              <a:cxnLst/>
              <a:rect l="l" t="t" r="r" b="b"/>
              <a:pathLst>
                <a:path w="532130" h="759460">
                  <a:moveTo>
                    <a:pt x="531876" y="0"/>
                  </a:moveTo>
                  <a:lnTo>
                    <a:pt x="531876" y="493013"/>
                  </a:lnTo>
                  <a:lnTo>
                    <a:pt x="265938" y="758951"/>
                  </a:lnTo>
                  <a:lnTo>
                    <a:pt x="0" y="493013"/>
                  </a:lnTo>
                  <a:lnTo>
                    <a:pt x="0" y="0"/>
                  </a:lnTo>
                  <a:lnTo>
                    <a:pt x="265938" y="265938"/>
                  </a:lnTo>
                  <a:lnTo>
                    <a:pt x="531876" y="0"/>
                  </a:lnTo>
                  <a:close/>
                </a:path>
              </a:pathLst>
            </a:custGeom>
            <a:ln w="25908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68325" y="1010792"/>
            <a:ext cx="354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FFFF"/>
                </a:solidFill>
                <a:latin typeface="Georgia"/>
                <a:cs typeface="Georgia"/>
              </a:rPr>
              <a:t>1.2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99452" y="792416"/>
            <a:ext cx="8135620" cy="520065"/>
            <a:chOff x="699452" y="792416"/>
            <a:chExt cx="8135620" cy="520065"/>
          </a:xfrm>
        </p:grpSpPr>
        <p:sp>
          <p:nvSpPr>
            <p:cNvPr id="15" name="object 15"/>
            <p:cNvSpPr/>
            <p:nvPr/>
          </p:nvSpPr>
          <p:spPr>
            <a:xfrm>
              <a:off x="712470" y="805434"/>
              <a:ext cx="8109584" cy="494030"/>
            </a:xfrm>
            <a:custGeom>
              <a:avLst/>
              <a:gdLst/>
              <a:ahLst/>
              <a:cxnLst/>
              <a:rect l="l" t="t" r="r" b="b"/>
              <a:pathLst>
                <a:path w="8109584" h="494030">
                  <a:moveTo>
                    <a:pt x="8026908" y="0"/>
                  </a:moveTo>
                  <a:lnTo>
                    <a:pt x="0" y="0"/>
                  </a:lnTo>
                  <a:lnTo>
                    <a:pt x="0" y="493775"/>
                  </a:lnTo>
                  <a:lnTo>
                    <a:pt x="8026908" y="493775"/>
                  </a:lnTo>
                  <a:lnTo>
                    <a:pt x="8058947" y="487310"/>
                  </a:lnTo>
                  <a:lnTo>
                    <a:pt x="8085105" y="469677"/>
                  </a:lnTo>
                  <a:lnTo>
                    <a:pt x="8102738" y="443519"/>
                  </a:lnTo>
                  <a:lnTo>
                    <a:pt x="8109204" y="411479"/>
                  </a:lnTo>
                  <a:lnTo>
                    <a:pt x="8109204" y="82295"/>
                  </a:lnTo>
                  <a:lnTo>
                    <a:pt x="8102738" y="50256"/>
                  </a:lnTo>
                  <a:lnTo>
                    <a:pt x="8085105" y="24098"/>
                  </a:lnTo>
                  <a:lnTo>
                    <a:pt x="8058947" y="6465"/>
                  </a:lnTo>
                  <a:lnTo>
                    <a:pt x="802690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2470" y="805434"/>
              <a:ext cx="8109584" cy="494030"/>
            </a:xfrm>
            <a:custGeom>
              <a:avLst/>
              <a:gdLst/>
              <a:ahLst/>
              <a:cxnLst/>
              <a:rect l="l" t="t" r="r" b="b"/>
              <a:pathLst>
                <a:path w="8109584" h="494030">
                  <a:moveTo>
                    <a:pt x="8109204" y="82295"/>
                  </a:moveTo>
                  <a:lnTo>
                    <a:pt x="8109204" y="411479"/>
                  </a:lnTo>
                  <a:lnTo>
                    <a:pt x="8102738" y="443519"/>
                  </a:lnTo>
                  <a:lnTo>
                    <a:pt x="8085105" y="469677"/>
                  </a:lnTo>
                  <a:lnTo>
                    <a:pt x="8058947" y="487310"/>
                  </a:lnTo>
                  <a:lnTo>
                    <a:pt x="8026908" y="493775"/>
                  </a:lnTo>
                  <a:lnTo>
                    <a:pt x="0" y="493775"/>
                  </a:lnTo>
                  <a:lnTo>
                    <a:pt x="0" y="0"/>
                  </a:lnTo>
                  <a:lnTo>
                    <a:pt x="8026908" y="0"/>
                  </a:lnTo>
                  <a:lnTo>
                    <a:pt x="8058947" y="6465"/>
                  </a:lnTo>
                  <a:lnTo>
                    <a:pt x="8085105" y="24098"/>
                  </a:lnTo>
                  <a:lnTo>
                    <a:pt x="8102738" y="50256"/>
                  </a:lnTo>
                  <a:lnTo>
                    <a:pt x="8109204" y="82295"/>
                  </a:lnTo>
                  <a:close/>
                </a:path>
              </a:pathLst>
            </a:custGeom>
            <a:ln w="25908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25423" y="793496"/>
            <a:ext cx="8071484" cy="4794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72415" marR="153035" indent="-172720">
              <a:lnSpc>
                <a:spcPts val="1660"/>
              </a:lnSpc>
              <a:spcBef>
                <a:spcPts val="365"/>
              </a:spcBef>
              <a:buChar char="•"/>
              <a:tabLst>
                <a:tab pos="273050" algn="l"/>
              </a:tabLst>
            </a:pPr>
            <a:r>
              <a:rPr sz="1600" spc="-15" dirty="0">
                <a:latin typeface="Arial"/>
                <a:cs typeface="Arial"/>
              </a:rPr>
              <a:t>используются </a:t>
            </a:r>
            <a:r>
              <a:rPr sz="1600" spc="-10" dirty="0">
                <a:latin typeface="Arial"/>
                <a:cs typeface="Arial"/>
              </a:rPr>
              <a:t>разные </a:t>
            </a:r>
            <a:r>
              <a:rPr sz="1600" spc="-5" dirty="0">
                <a:latin typeface="Arial"/>
                <a:cs typeface="Arial"/>
              </a:rPr>
              <a:t>формы </a:t>
            </a:r>
            <a:r>
              <a:rPr sz="1600" spc="-15" dirty="0">
                <a:latin typeface="Arial"/>
                <a:cs typeface="Arial"/>
              </a:rPr>
              <a:t>представления </a:t>
            </a:r>
            <a:r>
              <a:rPr sz="1600" spc="-10" dirty="0">
                <a:latin typeface="Arial"/>
                <a:cs typeface="Arial"/>
              </a:rPr>
              <a:t>информации (текстовая, </a:t>
            </a:r>
            <a:r>
              <a:rPr sz="1600" spc="-5" dirty="0">
                <a:latin typeface="Arial"/>
                <a:cs typeface="Arial"/>
              </a:rPr>
              <a:t>числовая,  графическая, </a:t>
            </a:r>
            <a:r>
              <a:rPr sz="1600" spc="-20" dirty="0">
                <a:latin typeface="Arial"/>
                <a:cs typeface="Arial"/>
              </a:rPr>
              <a:t>аудио, </a:t>
            </a:r>
            <a:r>
              <a:rPr sz="1600" spc="-10" dirty="0">
                <a:latin typeface="Arial"/>
                <a:cs typeface="Arial"/>
              </a:rPr>
              <a:t>видео </a:t>
            </a:r>
            <a:r>
              <a:rPr sz="1600" spc="-5" dirty="0">
                <a:latin typeface="Arial"/>
                <a:cs typeface="Arial"/>
              </a:rPr>
              <a:t>и</a:t>
            </a:r>
            <a:r>
              <a:rPr sz="1600" spc="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др.)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67576" y="1467548"/>
            <a:ext cx="558165" cy="786765"/>
            <a:chOff x="167576" y="1467548"/>
            <a:chExt cx="558165" cy="786765"/>
          </a:xfrm>
        </p:grpSpPr>
        <p:sp>
          <p:nvSpPr>
            <p:cNvPr id="19" name="object 19"/>
            <p:cNvSpPr/>
            <p:nvPr/>
          </p:nvSpPr>
          <p:spPr>
            <a:xfrm>
              <a:off x="180593" y="1480566"/>
              <a:ext cx="532130" cy="760730"/>
            </a:xfrm>
            <a:custGeom>
              <a:avLst/>
              <a:gdLst/>
              <a:ahLst/>
              <a:cxnLst/>
              <a:rect l="l" t="t" r="r" b="b"/>
              <a:pathLst>
                <a:path w="532130" h="760730">
                  <a:moveTo>
                    <a:pt x="531876" y="0"/>
                  </a:moveTo>
                  <a:lnTo>
                    <a:pt x="265938" y="265938"/>
                  </a:lnTo>
                  <a:lnTo>
                    <a:pt x="0" y="0"/>
                  </a:lnTo>
                  <a:lnTo>
                    <a:pt x="0" y="494538"/>
                  </a:lnTo>
                  <a:lnTo>
                    <a:pt x="265938" y="760476"/>
                  </a:lnTo>
                  <a:lnTo>
                    <a:pt x="531876" y="494538"/>
                  </a:lnTo>
                  <a:lnTo>
                    <a:pt x="531876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0593" y="1480566"/>
              <a:ext cx="532130" cy="760730"/>
            </a:xfrm>
            <a:custGeom>
              <a:avLst/>
              <a:gdLst/>
              <a:ahLst/>
              <a:cxnLst/>
              <a:rect l="l" t="t" r="r" b="b"/>
              <a:pathLst>
                <a:path w="532130" h="760730">
                  <a:moveTo>
                    <a:pt x="531876" y="0"/>
                  </a:moveTo>
                  <a:lnTo>
                    <a:pt x="531876" y="494538"/>
                  </a:lnTo>
                  <a:lnTo>
                    <a:pt x="265938" y="760476"/>
                  </a:lnTo>
                  <a:lnTo>
                    <a:pt x="0" y="494538"/>
                  </a:lnTo>
                  <a:lnTo>
                    <a:pt x="0" y="0"/>
                  </a:lnTo>
                  <a:lnTo>
                    <a:pt x="265938" y="265938"/>
                  </a:lnTo>
                  <a:lnTo>
                    <a:pt x="531876" y="0"/>
                  </a:lnTo>
                  <a:close/>
                </a:path>
              </a:pathLst>
            </a:custGeom>
            <a:ln w="25908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68325" y="1686814"/>
            <a:ext cx="354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FFFF"/>
                </a:solidFill>
                <a:latin typeface="Georgia"/>
                <a:cs typeface="Georgia"/>
              </a:rPr>
              <a:t>1.3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99452" y="1467548"/>
            <a:ext cx="8135620" cy="520065"/>
            <a:chOff x="699452" y="1467548"/>
            <a:chExt cx="8135620" cy="520065"/>
          </a:xfrm>
        </p:grpSpPr>
        <p:sp>
          <p:nvSpPr>
            <p:cNvPr id="23" name="object 23"/>
            <p:cNvSpPr/>
            <p:nvPr/>
          </p:nvSpPr>
          <p:spPr>
            <a:xfrm>
              <a:off x="712470" y="1480566"/>
              <a:ext cx="8109584" cy="494030"/>
            </a:xfrm>
            <a:custGeom>
              <a:avLst/>
              <a:gdLst/>
              <a:ahLst/>
              <a:cxnLst/>
              <a:rect l="l" t="t" r="r" b="b"/>
              <a:pathLst>
                <a:path w="8109584" h="494030">
                  <a:moveTo>
                    <a:pt x="8026908" y="0"/>
                  </a:moveTo>
                  <a:lnTo>
                    <a:pt x="0" y="0"/>
                  </a:lnTo>
                  <a:lnTo>
                    <a:pt x="0" y="493776"/>
                  </a:lnTo>
                  <a:lnTo>
                    <a:pt x="8026908" y="493776"/>
                  </a:lnTo>
                  <a:lnTo>
                    <a:pt x="8058947" y="487310"/>
                  </a:lnTo>
                  <a:lnTo>
                    <a:pt x="8085105" y="469677"/>
                  </a:lnTo>
                  <a:lnTo>
                    <a:pt x="8102738" y="443519"/>
                  </a:lnTo>
                  <a:lnTo>
                    <a:pt x="8109204" y="411480"/>
                  </a:lnTo>
                  <a:lnTo>
                    <a:pt x="8109204" y="82296"/>
                  </a:lnTo>
                  <a:lnTo>
                    <a:pt x="8102738" y="50256"/>
                  </a:lnTo>
                  <a:lnTo>
                    <a:pt x="8085105" y="24098"/>
                  </a:lnTo>
                  <a:lnTo>
                    <a:pt x="8058947" y="6465"/>
                  </a:lnTo>
                  <a:lnTo>
                    <a:pt x="802690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12470" y="1480566"/>
              <a:ext cx="8109584" cy="494030"/>
            </a:xfrm>
            <a:custGeom>
              <a:avLst/>
              <a:gdLst/>
              <a:ahLst/>
              <a:cxnLst/>
              <a:rect l="l" t="t" r="r" b="b"/>
              <a:pathLst>
                <a:path w="8109584" h="494030">
                  <a:moveTo>
                    <a:pt x="8109204" y="82296"/>
                  </a:moveTo>
                  <a:lnTo>
                    <a:pt x="8109204" y="411480"/>
                  </a:lnTo>
                  <a:lnTo>
                    <a:pt x="8102738" y="443519"/>
                  </a:lnTo>
                  <a:lnTo>
                    <a:pt x="8085105" y="469677"/>
                  </a:lnTo>
                  <a:lnTo>
                    <a:pt x="8058947" y="487310"/>
                  </a:lnTo>
                  <a:lnTo>
                    <a:pt x="8026908" y="493776"/>
                  </a:lnTo>
                  <a:lnTo>
                    <a:pt x="0" y="493776"/>
                  </a:lnTo>
                  <a:lnTo>
                    <a:pt x="0" y="0"/>
                  </a:lnTo>
                  <a:lnTo>
                    <a:pt x="8026908" y="0"/>
                  </a:lnTo>
                  <a:lnTo>
                    <a:pt x="8058947" y="6465"/>
                  </a:lnTo>
                  <a:lnTo>
                    <a:pt x="8085105" y="24098"/>
                  </a:lnTo>
                  <a:lnTo>
                    <a:pt x="8102738" y="50256"/>
                  </a:lnTo>
                  <a:lnTo>
                    <a:pt x="8109204" y="82296"/>
                  </a:lnTo>
                  <a:close/>
                </a:path>
              </a:pathLst>
            </a:custGeom>
            <a:ln w="25908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25423" y="1468958"/>
            <a:ext cx="8071484" cy="4800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2415" indent="-173355">
              <a:lnSpc>
                <a:spcPts val="1789"/>
              </a:lnSpc>
              <a:spcBef>
                <a:spcPts val="95"/>
              </a:spcBef>
              <a:buChar char="•"/>
              <a:tabLst>
                <a:tab pos="273050" algn="l"/>
              </a:tabLst>
            </a:pPr>
            <a:r>
              <a:rPr sz="1600" spc="-15" dirty="0">
                <a:latin typeface="Arial"/>
                <a:cs typeface="Arial"/>
              </a:rPr>
              <a:t>представлены авторские методические </a:t>
            </a:r>
            <a:r>
              <a:rPr sz="1600" spc="-10" dirty="0">
                <a:latin typeface="Arial"/>
                <a:cs typeface="Arial"/>
              </a:rPr>
              <a:t>разработки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0">
                <a:latin typeface="Arial"/>
                <a:cs typeface="Arial"/>
              </a:rPr>
              <a:t>видеоролики </a:t>
            </a:r>
            <a:r>
              <a:rPr lang="ru-RU" sz="1600" spc="-10" dirty="0" smtClean="0">
                <a:latin typeface="Arial"/>
                <a:cs typeface="Arial"/>
              </a:rPr>
              <a:t>учителя</a:t>
            </a:r>
            <a:r>
              <a:rPr sz="1600" spc="204" smtClean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(в</a:t>
            </a:r>
            <a:endParaRPr sz="1600">
              <a:latin typeface="Arial"/>
              <a:cs typeface="Arial"/>
            </a:endParaRPr>
          </a:p>
          <a:p>
            <a:pPr marL="272415">
              <a:lnSpc>
                <a:spcPts val="1789"/>
              </a:lnSpc>
            </a:pPr>
            <a:r>
              <a:rPr sz="1600" spc="-10" dirty="0">
                <a:latin typeface="Arial"/>
                <a:cs typeface="Arial"/>
              </a:rPr>
              <a:t>том </a:t>
            </a:r>
            <a:r>
              <a:rPr sz="1600" spc="-5" dirty="0">
                <a:latin typeface="Arial"/>
                <a:cs typeface="Arial"/>
              </a:rPr>
              <a:t>числе ссылки на </a:t>
            </a:r>
            <a:r>
              <a:rPr sz="1600" spc="-10" dirty="0">
                <a:latin typeface="Arial"/>
                <a:cs typeface="Arial"/>
              </a:rPr>
              <a:t>проведенные вебинары, семинары </a:t>
            </a:r>
            <a:r>
              <a:rPr sz="1600" spc="-5" dirty="0">
                <a:latin typeface="Arial"/>
                <a:cs typeface="Arial"/>
              </a:rPr>
              <a:t>и</a:t>
            </a:r>
            <a:r>
              <a:rPr sz="1600" spc="10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др.)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67576" y="2142680"/>
            <a:ext cx="558165" cy="786765"/>
            <a:chOff x="167576" y="2142680"/>
            <a:chExt cx="558165" cy="786765"/>
          </a:xfrm>
        </p:grpSpPr>
        <p:sp>
          <p:nvSpPr>
            <p:cNvPr id="27" name="object 27"/>
            <p:cNvSpPr/>
            <p:nvPr/>
          </p:nvSpPr>
          <p:spPr>
            <a:xfrm>
              <a:off x="180593" y="2155697"/>
              <a:ext cx="532130" cy="760730"/>
            </a:xfrm>
            <a:custGeom>
              <a:avLst/>
              <a:gdLst/>
              <a:ahLst/>
              <a:cxnLst/>
              <a:rect l="l" t="t" r="r" b="b"/>
              <a:pathLst>
                <a:path w="532130" h="760730">
                  <a:moveTo>
                    <a:pt x="531876" y="0"/>
                  </a:moveTo>
                  <a:lnTo>
                    <a:pt x="265938" y="265938"/>
                  </a:lnTo>
                  <a:lnTo>
                    <a:pt x="0" y="0"/>
                  </a:lnTo>
                  <a:lnTo>
                    <a:pt x="0" y="494538"/>
                  </a:lnTo>
                  <a:lnTo>
                    <a:pt x="265938" y="760476"/>
                  </a:lnTo>
                  <a:lnTo>
                    <a:pt x="531876" y="494538"/>
                  </a:lnTo>
                  <a:lnTo>
                    <a:pt x="531876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0593" y="2155697"/>
              <a:ext cx="532130" cy="760730"/>
            </a:xfrm>
            <a:custGeom>
              <a:avLst/>
              <a:gdLst/>
              <a:ahLst/>
              <a:cxnLst/>
              <a:rect l="l" t="t" r="r" b="b"/>
              <a:pathLst>
                <a:path w="532130" h="760730">
                  <a:moveTo>
                    <a:pt x="531876" y="0"/>
                  </a:moveTo>
                  <a:lnTo>
                    <a:pt x="531876" y="494538"/>
                  </a:lnTo>
                  <a:lnTo>
                    <a:pt x="265938" y="760476"/>
                  </a:lnTo>
                  <a:lnTo>
                    <a:pt x="0" y="494538"/>
                  </a:lnTo>
                  <a:lnTo>
                    <a:pt x="0" y="0"/>
                  </a:lnTo>
                  <a:lnTo>
                    <a:pt x="265938" y="265938"/>
                  </a:lnTo>
                  <a:lnTo>
                    <a:pt x="531876" y="0"/>
                  </a:lnTo>
                  <a:close/>
                </a:path>
              </a:pathLst>
            </a:custGeom>
            <a:ln w="25908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65277" y="2362276"/>
            <a:ext cx="3606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r>
              <a:rPr sz="1800" b="1" i="1" spc="-5" dirty="0">
                <a:solidFill>
                  <a:srgbClr val="FFFFFF"/>
                </a:solidFill>
                <a:latin typeface="Georgia"/>
                <a:cs typeface="Georgia"/>
              </a:rPr>
              <a:t>.4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99452" y="2142680"/>
            <a:ext cx="8135620" cy="521334"/>
            <a:chOff x="699452" y="2142680"/>
            <a:chExt cx="8135620" cy="521334"/>
          </a:xfrm>
        </p:grpSpPr>
        <p:sp>
          <p:nvSpPr>
            <p:cNvPr id="31" name="object 31"/>
            <p:cNvSpPr/>
            <p:nvPr/>
          </p:nvSpPr>
          <p:spPr>
            <a:xfrm>
              <a:off x="712470" y="2155697"/>
              <a:ext cx="8109584" cy="495300"/>
            </a:xfrm>
            <a:custGeom>
              <a:avLst/>
              <a:gdLst/>
              <a:ahLst/>
              <a:cxnLst/>
              <a:rect l="l" t="t" r="r" b="b"/>
              <a:pathLst>
                <a:path w="8109584" h="495300">
                  <a:moveTo>
                    <a:pt x="8026654" y="0"/>
                  </a:moveTo>
                  <a:lnTo>
                    <a:pt x="0" y="0"/>
                  </a:lnTo>
                  <a:lnTo>
                    <a:pt x="0" y="495300"/>
                  </a:lnTo>
                  <a:lnTo>
                    <a:pt x="8026654" y="495300"/>
                  </a:lnTo>
                  <a:lnTo>
                    <a:pt x="8058786" y="488813"/>
                  </a:lnTo>
                  <a:lnTo>
                    <a:pt x="8085026" y="471122"/>
                  </a:lnTo>
                  <a:lnTo>
                    <a:pt x="8102717" y="444882"/>
                  </a:lnTo>
                  <a:lnTo>
                    <a:pt x="8109204" y="412750"/>
                  </a:lnTo>
                  <a:lnTo>
                    <a:pt x="8109204" y="82550"/>
                  </a:lnTo>
                  <a:lnTo>
                    <a:pt x="8102717" y="50417"/>
                  </a:lnTo>
                  <a:lnTo>
                    <a:pt x="8085026" y="24177"/>
                  </a:lnTo>
                  <a:lnTo>
                    <a:pt x="8058786" y="6486"/>
                  </a:lnTo>
                  <a:lnTo>
                    <a:pt x="802665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12470" y="2155697"/>
              <a:ext cx="8109584" cy="495300"/>
            </a:xfrm>
            <a:custGeom>
              <a:avLst/>
              <a:gdLst/>
              <a:ahLst/>
              <a:cxnLst/>
              <a:rect l="l" t="t" r="r" b="b"/>
              <a:pathLst>
                <a:path w="8109584" h="495300">
                  <a:moveTo>
                    <a:pt x="8109204" y="82550"/>
                  </a:moveTo>
                  <a:lnTo>
                    <a:pt x="8109204" y="412750"/>
                  </a:lnTo>
                  <a:lnTo>
                    <a:pt x="8102717" y="444882"/>
                  </a:lnTo>
                  <a:lnTo>
                    <a:pt x="8085026" y="471122"/>
                  </a:lnTo>
                  <a:lnTo>
                    <a:pt x="8058786" y="488813"/>
                  </a:lnTo>
                  <a:lnTo>
                    <a:pt x="8026654" y="495300"/>
                  </a:lnTo>
                  <a:lnTo>
                    <a:pt x="0" y="495300"/>
                  </a:lnTo>
                  <a:lnTo>
                    <a:pt x="0" y="0"/>
                  </a:lnTo>
                  <a:lnTo>
                    <a:pt x="8026654" y="0"/>
                  </a:lnTo>
                  <a:lnTo>
                    <a:pt x="8058786" y="6486"/>
                  </a:lnTo>
                  <a:lnTo>
                    <a:pt x="8085026" y="24177"/>
                  </a:lnTo>
                  <a:lnTo>
                    <a:pt x="8102717" y="50417"/>
                  </a:lnTo>
                  <a:lnTo>
                    <a:pt x="8109204" y="82550"/>
                  </a:lnTo>
                  <a:close/>
                </a:path>
              </a:pathLst>
            </a:custGeom>
            <a:ln w="25908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25423" y="2145283"/>
            <a:ext cx="8071484" cy="479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2415" indent="-173355">
              <a:lnSpc>
                <a:spcPts val="1789"/>
              </a:lnSpc>
              <a:spcBef>
                <a:spcPts val="95"/>
              </a:spcBef>
              <a:buChar char="•"/>
              <a:tabLst>
                <a:tab pos="273050" algn="l"/>
              </a:tabLst>
            </a:pPr>
            <a:r>
              <a:rPr sz="1600" spc="-15" dirty="0">
                <a:latin typeface="Arial"/>
                <a:cs typeface="Arial"/>
              </a:rPr>
              <a:t>размещены материалы, </a:t>
            </a:r>
            <a:r>
              <a:rPr sz="1600" spc="-10" dirty="0">
                <a:latin typeface="Arial"/>
                <a:cs typeface="Arial"/>
              </a:rPr>
              <a:t>отражающие </a:t>
            </a:r>
            <a:r>
              <a:rPr sz="1600" spc="-5">
                <a:latin typeface="Arial"/>
                <a:cs typeface="Arial"/>
              </a:rPr>
              <a:t>достижения </a:t>
            </a:r>
            <a:r>
              <a:rPr lang="ru-RU" sz="1600" spc="-10" dirty="0" smtClean="0">
                <a:latin typeface="Arial"/>
                <a:cs typeface="Arial"/>
              </a:rPr>
              <a:t>учителя</a:t>
            </a:r>
            <a:r>
              <a:rPr sz="1600" spc="-10" smtClean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и (или)</a:t>
            </a:r>
            <a:r>
              <a:rPr sz="1600" spc="21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его</a:t>
            </a:r>
            <a:endParaRPr sz="1600">
              <a:latin typeface="Arial"/>
              <a:cs typeface="Arial"/>
            </a:endParaRPr>
          </a:p>
          <a:p>
            <a:pPr marL="272415">
              <a:lnSpc>
                <a:spcPts val="1789"/>
              </a:lnSpc>
            </a:pPr>
            <a:r>
              <a:rPr sz="1600" spc="-15" dirty="0">
                <a:latin typeface="Arial"/>
                <a:cs typeface="Arial"/>
              </a:rPr>
              <a:t>обучающихся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67576" y="2819336"/>
            <a:ext cx="558165" cy="786765"/>
            <a:chOff x="167576" y="2819336"/>
            <a:chExt cx="558165" cy="786765"/>
          </a:xfrm>
        </p:grpSpPr>
        <p:sp>
          <p:nvSpPr>
            <p:cNvPr id="35" name="object 35"/>
            <p:cNvSpPr/>
            <p:nvPr/>
          </p:nvSpPr>
          <p:spPr>
            <a:xfrm>
              <a:off x="180593" y="2832353"/>
              <a:ext cx="532130" cy="760730"/>
            </a:xfrm>
            <a:custGeom>
              <a:avLst/>
              <a:gdLst/>
              <a:ahLst/>
              <a:cxnLst/>
              <a:rect l="l" t="t" r="r" b="b"/>
              <a:pathLst>
                <a:path w="532130" h="760729">
                  <a:moveTo>
                    <a:pt x="531876" y="0"/>
                  </a:moveTo>
                  <a:lnTo>
                    <a:pt x="265938" y="265938"/>
                  </a:lnTo>
                  <a:lnTo>
                    <a:pt x="0" y="0"/>
                  </a:lnTo>
                  <a:lnTo>
                    <a:pt x="0" y="494538"/>
                  </a:lnTo>
                  <a:lnTo>
                    <a:pt x="265938" y="760476"/>
                  </a:lnTo>
                  <a:lnTo>
                    <a:pt x="531876" y="494538"/>
                  </a:lnTo>
                  <a:lnTo>
                    <a:pt x="531876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80593" y="2832353"/>
              <a:ext cx="532130" cy="760730"/>
            </a:xfrm>
            <a:custGeom>
              <a:avLst/>
              <a:gdLst/>
              <a:ahLst/>
              <a:cxnLst/>
              <a:rect l="l" t="t" r="r" b="b"/>
              <a:pathLst>
                <a:path w="532130" h="760729">
                  <a:moveTo>
                    <a:pt x="531876" y="0"/>
                  </a:moveTo>
                  <a:lnTo>
                    <a:pt x="531876" y="494538"/>
                  </a:lnTo>
                  <a:lnTo>
                    <a:pt x="265938" y="760476"/>
                  </a:lnTo>
                  <a:lnTo>
                    <a:pt x="0" y="494538"/>
                  </a:lnTo>
                  <a:lnTo>
                    <a:pt x="0" y="0"/>
                  </a:lnTo>
                  <a:lnTo>
                    <a:pt x="265938" y="265938"/>
                  </a:lnTo>
                  <a:lnTo>
                    <a:pt x="531876" y="0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271373" y="3038601"/>
            <a:ext cx="349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FFFF"/>
                </a:solidFill>
                <a:latin typeface="Georgia"/>
                <a:cs typeface="Georgia"/>
              </a:rPr>
              <a:t>1.5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99452" y="2819336"/>
            <a:ext cx="8135620" cy="520065"/>
            <a:chOff x="699452" y="2819336"/>
            <a:chExt cx="8135620" cy="520065"/>
          </a:xfrm>
        </p:grpSpPr>
        <p:sp>
          <p:nvSpPr>
            <p:cNvPr id="39" name="object 39"/>
            <p:cNvSpPr/>
            <p:nvPr/>
          </p:nvSpPr>
          <p:spPr>
            <a:xfrm>
              <a:off x="712470" y="2832353"/>
              <a:ext cx="8109584" cy="494030"/>
            </a:xfrm>
            <a:custGeom>
              <a:avLst/>
              <a:gdLst/>
              <a:ahLst/>
              <a:cxnLst/>
              <a:rect l="l" t="t" r="r" b="b"/>
              <a:pathLst>
                <a:path w="8109584" h="494029">
                  <a:moveTo>
                    <a:pt x="8026908" y="0"/>
                  </a:moveTo>
                  <a:lnTo>
                    <a:pt x="0" y="0"/>
                  </a:lnTo>
                  <a:lnTo>
                    <a:pt x="0" y="493775"/>
                  </a:lnTo>
                  <a:lnTo>
                    <a:pt x="8026908" y="493775"/>
                  </a:lnTo>
                  <a:lnTo>
                    <a:pt x="8058947" y="487310"/>
                  </a:lnTo>
                  <a:lnTo>
                    <a:pt x="8085105" y="469677"/>
                  </a:lnTo>
                  <a:lnTo>
                    <a:pt x="8102738" y="443519"/>
                  </a:lnTo>
                  <a:lnTo>
                    <a:pt x="8109204" y="411479"/>
                  </a:lnTo>
                  <a:lnTo>
                    <a:pt x="8109204" y="82295"/>
                  </a:lnTo>
                  <a:lnTo>
                    <a:pt x="8102738" y="50256"/>
                  </a:lnTo>
                  <a:lnTo>
                    <a:pt x="8085105" y="24098"/>
                  </a:lnTo>
                  <a:lnTo>
                    <a:pt x="8058947" y="6465"/>
                  </a:lnTo>
                  <a:lnTo>
                    <a:pt x="802690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12470" y="2832353"/>
              <a:ext cx="8109584" cy="494030"/>
            </a:xfrm>
            <a:custGeom>
              <a:avLst/>
              <a:gdLst/>
              <a:ahLst/>
              <a:cxnLst/>
              <a:rect l="l" t="t" r="r" b="b"/>
              <a:pathLst>
                <a:path w="8109584" h="494029">
                  <a:moveTo>
                    <a:pt x="8109204" y="82295"/>
                  </a:moveTo>
                  <a:lnTo>
                    <a:pt x="8109204" y="411479"/>
                  </a:lnTo>
                  <a:lnTo>
                    <a:pt x="8102738" y="443519"/>
                  </a:lnTo>
                  <a:lnTo>
                    <a:pt x="8085105" y="469677"/>
                  </a:lnTo>
                  <a:lnTo>
                    <a:pt x="8058947" y="487310"/>
                  </a:lnTo>
                  <a:lnTo>
                    <a:pt x="8026908" y="493775"/>
                  </a:lnTo>
                  <a:lnTo>
                    <a:pt x="0" y="493775"/>
                  </a:lnTo>
                  <a:lnTo>
                    <a:pt x="0" y="0"/>
                  </a:lnTo>
                  <a:lnTo>
                    <a:pt x="8026908" y="0"/>
                  </a:lnTo>
                  <a:lnTo>
                    <a:pt x="8058947" y="6465"/>
                  </a:lnTo>
                  <a:lnTo>
                    <a:pt x="8085105" y="24098"/>
                  </a:lnTo>
                  <a:lnTo>
                    <a:pt x="8102738" y="50256"/>
                  </a:lnTo>
                  <a:lnTo>
                    <a:pt x="8109204" y="82295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725423" y="2821304"/>
            <a:ext cx="8071484" cy="4794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72415" marR="218440" indent="-172720">
              <a:lnSpc>
                <a:spcPts val="1660"/>
              </a:lnSpc>
              <a:spcBef>
                <a:spcPts val="365"/>
              </a:spcBef>
              <a:buChar char="•"/>
              <a:tabLst>
                <a:tab pos="273050" algn="l"/>
              </a:tabLst>
            </a:pPr>
            <a:r>
              <a:rPr sz="1600" spc="-5" dirty="0">
                <a:latin typeface="Arial"/>
                <a:cs typeface="Arial"/>
              </a:rPr>
              <a:t>корректно </a:t>
            </a:r>
            <a:r>
              <a:rPr sz="1600" spc="-15" dirty="0">
                <a:latin typeface="Arial"/>
                <a:cs typeface="Arial"/>
              </a:rPr>
              <a:t>размещены </a:t>
            </a:r>
            <a:r>
              <a:rPr sz="1600" spc="-5" dirty="0">
                <a:latin typeface="Arial"/>
                <a:cs typeface="Arial"/>
              </a:rPr>
              <a:t>ссылки на </a:t>
            </a:r>
            <a:r>
              <a:rPr sz="1600" spc="-10" dirty="0">
                <a:latin typeface="Arial"/>
                <a:cs typeface="Arial"/>
              </a:rPr>
              <a:t>внешние источники информации, </a:t>
            </a:r>
            <a:r>
              <a:rPr sz="1600" spc="-15" dirty="0">
                <a:latin typeface="Arial"/>
                <a:cs typeface="Arial"/>
              </a:rPr>
              <a:t>указывается  </a:t>
            </a:r>
            <a:r>
              <a:rPr sz="1600" spc="-10" dirty="0">
                <a:latin typeface="Arial"/>
                <a:cs typeface="Arial"/>
              </a:rPr>
              <a:t>авторство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67576" y="3494468"/>
            <a:ext cx="558165" cy="786765"/>
            <a:chOff x="167576" y="3494468"/>
            <a:chExt cx="558165" cy="786765"/>
          </a:xfrm>
        </p:grpSpPr>
        <p:sp>
          <p:nvSpPr>
            <p:cNvPr id="43" name="object 43"/>
            <p:cNvSpPr/>
            <p:nvPr/>
          </p:nvSpPr>
          <p:spPr>
            <a:xfrm>
              <a:off x="180593" y="3507485"/>
              <a:ext cx="532130" cy="760730"/>
            </a:xfrm>
            <a:custGeom>
              <a:avLst/>
              <a:gdLst/>
              <a:ahLst/>
              <a:cxnLst/>
              <a:rect l="l" t="t" r="r" b="b"/>
              <a:pathLst>
                <a:path w="532130" h="760729">
                  <a:moveTo>
                    <a:pt x="531876" y="0"/>
                  </a:moveTo>
                  <a:lnTo>
                    <a:pt x="265938" y="265938"/>
                  </a:lnTo>
                  <a:lnTo>
                    <a:pt x="0" y="0"/>
                  </a:lnTo>
                  <a:lnTo>
                    <a:pt x="0" y="494538"/>
                  </a:lnTo>
                  <a:lnTo>
                    <a:pt x="265938" y="760476"/>
                  </a:lnTo>
                  <a:lnTo>
                    <a:pt x="531876" y="494538"/>
                  </a:lnTo>
                  <a:lnTo>
                    <a:pt x="531876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0593" y="3507485"/>
              <a:ext cx="532130" cy="760730"/>
            </a:xfrm>
            <a:custGeom>
              <a:avLst/>
              <a:gdLst/>
              <a:ahLst/>
              <a:cxnLst/>
              <a:rect l="l" t="t" r="r" b="b"/>
              <a:pathLst>
                <a:path w="532130" h="760729">
                  <a:moveTo>
                    <a:pt x="531876" y="0"/>
                  </a:moveTo>
                  <a:lnTo>
                    <a:pt x="531876" y="494538"/>
                  </a:lnTo>
                  <a:lnTo>
                    <a:pt x="265938" y="760476"/>
                  </a:lnTo>
                  <a:lnTo>
                    <a:pt x="0" y="494538"/>
                  </a:lnTo>
                  <a:lnTo>
                    <a:pt x="0" y="0"/>
                  </a:lnTo>
                  <a:lnTo>
                    <a:pt x="265938" y="265938"/>
                  </a:lnTo>
                  <a:lnTo>
                    <a:pt x="531876" y="0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265277" y="3714699"/>
            <a:ext cx="360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FFFF"/>
                </a:solidFill>
                <a:latin typeface="Georgia"/>
                <a:cs typeface="Georgia"/>
              </a:rPr>
              <a:t>1.6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699452" y="3494468"/>
            <a:ext cx="8135620" cy="521334"/>
            <a:chOff x="699452" y="3494468"/>
            <a:chExt cx="8135620" cy="521334"/>
          </a:xfrm>
        </p:grpSpPr>
        <p:sp>
          <p:nvSpPr>
            <p:cNvPr id="47" name="object 47"/>
            <p:cNvSpPr/>
            <p:nvPr/>
          </p:nvSpPr>
          <p:spPr>
            <a:xfrm>
              <a:off x="712470" y="3507485"/>
              <a:ext cx="8109584" cy="495300"/>
            </a:xfrm>
            <a:custGeom>
              <a:avLst/>
              <a:gdLst/>
              <a:ahLst/>
              <a:cxnLst/>
              <a:rect l="l" t="t" r="r" b="b"/>
              <a:pathLst>
                <a:path w="8109584" h="495300">
                  <a:moveTo>
                    <a:pt x="8026654" y="0"/>
                  </a:moveTo>
                  <a:lnTo>
                    <a:pt x="0" y="0"/>
                  </a:lnTo>
                  <a:lnTo>
                    <a:pt x="0" y="495300"/>
                  </a:lnTo>
                  <a:lnTo>
                    <a:pt x="8026654" y="495300"/>
                  </a:lnTo>
                  <a:lnTo>
                    <a:pt x="8058786" y="488813"/>
                  </a:lnTo>
                  <a:lnTo>
                    <a:pt x="8085026" y="471122"/>
                  </a:lnTo>
                  <a:lnTo>
                    <a:pt x="8102717" y="444882"/>
                  </a:lnTo>
                  <a:lnTo>
                    <a:pt x="8109204" y="412750"/>
                  </a:lnTo>
                  <a:lnTo>
                    <a:pt x="8109204" y="82550"/>
                  </a:lnTo>
                  <a:lnTo>
                    <a:pt x="8102717" y="50417"/>
                  </a:lnTo>
                  <a:lnTo>
                    <a:pt x="8085026" y="24177"/>
                  </a:lnTo>
                  <a:lnTo>
                    <a:pt x="8058786" y="6486"/>
                  </a:lnTo>
                  <a:lnTo>
                    <a:pt x="802665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12470" y="3507485"/>
              <a:ext cx="8109584" cy="495300"/>
            </a:xfrm>
            <a:custGeom>
              <a:avLst/>
              <a:gdLst/>
              <a:ahLst/>
              <a:cxnLst/>
              <a:rect l="l" t="t" r="r" b="b"/>
              <a:pathLst>
                <a:path w="8109584" h="495300">
                  <a:moveTo>
                    <a:pt x="8109204" y="82550"/>
                  </a:moveTo>
                  <a:lnTo>
                    <a:pt x="8109204" y="412750"/>
                  </a:lnTo>
                  <a:lnTo>
                    <a:pt x="8102717" y="444882"/>
                  </a:lnTo>
                  <a:lnTo>
                    <a:pt x="8085026" y="471122"/>
                  </a:lnTo>
                  <a:lnTo>
                    <a:pt x="8058786" y="488813"/>
                  </a:lnTo>
                  <a:lnTo>
                    <a:pt x="8026654" y="495300"/>
                  </a:lnTo>
                  <a:lnTo>
                    <a:pt x="0" y="495300"/>
                  </a:lnTo>
                  <a:lnTo>
                    <a:pt x="0" y="0"/>
                  </a:lnTo>
                  <a:lnTo>
                    <a:pt x="8026654" y="0"/>
                  </a:lnTo>
                  <a:lnTo>
                    <a:pt x="8058786" y="6486"/>
                  </a:lnTo>
                  <a:lnTo>
                    <a:pt x="8085026" y="24177"/>
                  </a:lnTo>
                  <a:lnTo>
                    <a:pt x="8102717" y="50417"/>
                  </a:lnTo>
                  <a:lnTo>
                    <a:pt x="8109204" y="82550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725423" y="3496767"/>
            <a:ext cx="8071484" cy="4800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2415" indent="-173355">
              <a:lnSpc>
                <a:spcPts val="1789"/>
              </a:lnSpc>
              <a:spcBef>
                <a:spcPts val="95"/>
              </a:spcBef>
              <a:buChar char="•"/>
              <a:tabLst>
                <a:tab pos="273050" algn="l"/>
              </a:tabLst>
            </a:pPr>
            <a:r>
              <a:rPr sz="1600" spc="-15" dirty="0">
                <a:latin typeface="Arial"/>
                <a:cs typeface="Arial"/>
              </a:rPr>
              <a:t>отражается культурно-историческая </a:t>
            </a:r>
            <a:r>
              <a:rPr sz="1600" spc="-5" dirty="0">
                <a:latin typeface="Arial"/>
                <a:cs typeface="Arial"/>
              </a:rPr>
              <a:t>специфика </a:t>
            </a:r>
            <a:r>
              <a:rPr sz="1600" spc="-15" dirty="0">
                <a:latin typeface="Arial"/>
                <a:cs typeface="Arial"/>
              </a:rPr>
              <a:t>субъекта </a:t>
            </a:r>
            <a:r>
              <a:rPr sz="1600" spc="-10" dirty="0">
                <a:latin typeface="Arial"/>
                <a:cs typeface="Arial"/>
              </a:rPr>
              <a:t>Российской</a:t>
            </a:r>
            <a:r>
              <a:rPr sz="1600" spc="26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Федерации</a:t>
            </a:r>
            <a:endParaRPr sz="1600">
              <a:latin typeface="Arial"/>
              <a:cs typeface="Arial"/>
            </a:endParaRPr>
          </a:p>
          <a:p>
            <a:pPr marL="272415">
              <a:lnSpc>
                <a:spcPts val="1789"/>
              </a:lnSpc>
            </a:pP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0" dirty="0">
                <a:latin typeface="Arial"/>
                <a:cs typeface="Arial"/>
              </a:rPr>
              <a:t>места расположения </a:t>
            </a:r>
            <a:r>
              <a:rPr sz="1600" spc="-15" dirty="0">
                <a:latin typeface="Arial"/>
                <a:cs typeface="Arial"/>
              </a:rPr>
              <a:t>образовательной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организации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67576" y="4171124"/>
            <a:ext cx="558165" cy="785495"/>
            <a:chOff x="167576" y="4171124"/>
            <a:chExt cx="558165" cy="785495"/>
          </a:xfrm>
        </p:grpSpPr>
        <p:sp>
          <p:nvSpPr>
            <p:cNvPr id="51" name="object 51"/>
            <p:cNvSpPr/>
            <p:nvPr/>
          </p:nvSpPr>
          <p:spPr>
            <a:xfrm>
              <a:off x="180593" y="4184141"/>
              <a:ext cx="532130" cy="759460"/>
            </a:xfrm>
            <a:custGeom>
              <a:avLst/>
              <a:gdLst/>
              <a:ahLst/>
              <a:cxnLst/>
              <a:rect l="l" t="t" r="r" b="b"/>
              <a:pathLst>
                <a:path w="532130" h="759460">
                  <a:moveTo>
                    <a:pt x="531876" y="0"/>
                  </a:moveTo>
                  <a:lnTo>
                    <a:pt x="265938" y="265938"/>
                  </a:lnTo>
                  <a:lnTo>
                    <a:pt x="0" y="0"/>
                  </a:lnTo>
                  <a:lnTo>
                    <a:pt x="0" y="493014"/>
                  </a:lnTo>
                  <a:lnTo>
                    <a:pt x="265938" y="758952"/>
                  </a:lnTo>
                  <a:lnTo>
                    <a:pt x="531876" y="493014"/>
                  </a:lnTo>
                  <a:lnTo>
                    <a:pt x="531876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80593" y="4184141"/>
              <a:ext cx="532130" cy="759460"/>
            </a:xfrm>
            <a:custGeom>
              <a:avLst/>
              <a:gdLst/>
              <a:ahLst/>
              <a:cxnLst/>
              <a:rect l="l" t="t" r="r" b="b"/>
              <a:pathLst>
                <a:path w="532130" h="759460">
                  <a:moveTo>
                    <a:pt x="531876" y="0"/>
                  </a:moveTo>
                  <a:lnTo>
                    <a:pt x="531876" y="493014"/>
                  </a:lnTo>
                  <a:lnTo>
                    <a:pt x="265938" y="758952"/>
                  </a:lnTo>
                  <a:lnTo>
                    <a:pt x="0" y="493014"/>
                  </a:lnTo>
                  <a:lnTo>
                    <a:pt x="0" y="0"/>
                  </a:lnTo>
                  <a:lnTo>
                    <a:pt x="265938" y="265938"/>
                  </a:lnTo>
                  <a:lnTo>
                    <a:pt x="531876" y="0"/>
                  </a:lnTo>
                  <a:close/>
                </a:path>
              </a:pathLst>
            </a:custGeom>
            <a:ln w="25908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274421" y="4390135"/>
            <a:ext cx="3416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r>
              <a:rPr sz="1800" b="1" i="1" spc="-5" dirty="0">
                <a:solidFill>
                  <a:srgbClr val="FFFFFF"/>
                </a:solidFill>
                <a:latin typeface="Georgia"/>
                <a:cs typeface="Georgia"/>
              </a:rPr>
              <a:t>.7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699516" y="4171188"/>
            <a:ext cx="8135620" cy="520065"/>
            <a:chOff x="699516" y="4171188"/>
            <a:chExt cx="8135620" cy="520065"/>
          </a:xfrm>
        </p:grpSpPr>
        <p:sp>
          <p:nvSpPr>
            <p:cNvPr id="55" name="object 55"/>
            <p:cNvSpPr/>
            <p:nvPr/>
          </p:nvSpPr>
          <p:spPr>
            <a:xfrm>
              <a:off x="712470" y="4184142"/>
              <a:ext cx="8109584" cy="494030"/>
            </a:xfrm>
            <a:custGeom>
              <a:avLst/>
              <a:gdLst/>
              <a:ahLst/>
              <a:cxnLst/>
              <a:rect l="l" t="t" r="r" b="b"/>
              <a:pathLst>
                <a:path w="8109584" h="494029">
                  <a:moveTo>
                    <a:pt x="8026908" y="0"/>
                  </a:moveTo>
                  <a:lnTo>
                    <a:pt x="0" y="0"/>
                  </a:lnTo>
                  <a:lnTo>
                    <a:pt x="0" y="493776"/>
                  </a:lnTo>
                  <a:lnTo>
                    <a:pt x="8026908" y="493776"/>
                  </a:lnTo>
                  <a:lnTo>
                    <a:pt x="8058947" y="487309"/>
                  </a:lnTo>
                  <a:lnTo>
                    <a:pt x="8085105" y="469672"/>
                  </a:lnTo>
                  <a:lnTo>
                    <a:pt x="8102738" y="443514"/>
                  </a:lnTo>
                  <a:lnTo>
                    <a:pt x="8109204" y="411480"/>
                  </a:lnTo>
                  <a:lnTo>
                    <a:pt x="8109204" y="82296"/>
                  </a:lnTo>
                  <a:lnTo>
                    <a:pt x="8102738" y="50261"/>
                  </a:lnTo>
                  <a:lnTo>
                    <a:pt x="8085105" y="24103"/>
                  </a:lnTo>
                  <a:lnTo>
                    <a:pt x="8058947" y="6466"/>
                  </a:lnTo>
                  <a:lnTo>
                    <a:pt x="802690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12470" y="4184142"/>
              <a:ext cx="8109584" cy="494030"/>
            </a:xfrm>
            <a:custGeom>
              <a:avLst/>
              <a:gdLst/>
              <a:ahLst/>
              <a:cxnLst/>
              <a:rect l="l" t="t" r="r" b="b"/>
              <a:pathLst>
                <a:path w="8109584" h="494029">
                  <a:moveTo>
                    <a:pt x="8109204" y="82296"/>
                  </a:moveTo>
                  <a:lnTo>
                    <a:pt x="8109204" y="411480"/>
                  </a:lnTo>
                  <a:lnTo>
                    <a:pt x="8102738" y="443514"/>
                  </a:lnTo>
                  <a:lnTo>
                    <a:pt x="8085105" y="469672"/>
                  </a:lnTo>
                  <a:lnTo>
                    <a:pt x="8058947" y="487309"/>
                  </a:lnTo>
                  <a:lnTo>
                    <a:pt x="8026908" y="493776"/>
                  </a:lnTo>
                  <a:lnTo>
                    <a:pt x="0" y="493776"/>
                  </a:lnTo>
                  <a:lnTo>
                    <a:pt x="0" y="0"/>
                  </a:lnTo>
                  <a:lnTo>
                    <a:pt x="8026908" y="0"/>
                  </a:lnTo>
                  <a:lnTo>
                    <a:pt x="8058947" y="6466"/>
                  </a:lnTo>
                  <a:lnTo>
                    <a:pt x="8085105" y="24103"/>
                  </a:lnTo>
                  <a:lnTo>
                    <a:pt x="8102738" y="50261"/>
                  </a:lnTo>
                  <a:lnTo>
                    <a:pt x="8109204" y="82296"/>
                  </a:lnTo>
                  <a:close/>
                </a:path>
              </a:pathLst>
            </a:custGeom>
            <a:ln w="25908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725423" y="4173118"/>
            <a:ext cx="8071484" cy="4794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72415" marR="837565" indent="-172720">
              <a:lnSpc>
                <a:spcPts val="1660"/>
              </a:lnSpc>
              <a:spcBef>
                <a:spcPts val="365"/>
              </a:spcBef>
              <a:buChar char="•"/>
              <a:tabLst>
                <a:tab pos="273050" algn="l"/>
              </a:tabLst>
            </a:pPr>
            <a:r>
              <a:rPr sz="1600" spc="-10" dirty="0">
                <a:latin typeface="Arial"/>
                <a:cs typeface="Arial"/>
              </a:rPr>
              <a:t>информация </a:t>
            </a:r>
            <a:r>
              <a:rPr sz="1600" spc="-20" dirty="0">
                <a:latin typeface="Arial"/>
                <a:cs typeface="Arial"/>
              </a:rPr>
              <a:t>обладает </a:t>
            </a:r>
            <a:r>
              <a:rPr sz="1600" spc="-15" dirty="0">
                <a:latin typeface="Arial"/>
                <a:cs typeface="Arial"/>
              </a:rPr>
              <a:t>методической </a:t>
            </a:r>
            <a:r>
              <a:rPr sz="1600" spc="-10" dirty="0">
                <a:latin typeface="Arial"/>
                <a:cs typeface="Arial"/>
              </a:rPr>
              <a:t>ценностью </a:t>
            </a:r>
            <a:r>
              <a:rPr sz="1600" spc="-5" dirty="0">
                <a:latin typeface="Arial"/>
                <a:cs typeface="Arial"/>
              </a:rPr>
              <a:t>для </a:t>
            </a:r>
            <a:r>
              <a:rPr sz="1600" spc="-10" dirty="0">
                <a:latin typeface="Arial"/>
                <a:cs typeface="Arial"/>
              </a:rPr>
              <a:t>профессионального  сообщества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7576" y="115760"/>
            <a:ext cx="511175" cy="718185"/>
            <a:chOff x="167576" y="115760"/>
            <a:chExt cx="511175" cy="718185"/>
          </a:xfrm>
        </p:grpSpPr>
        <p:sp>
          <p:nvSpPr>
            <p:cNvPr id="3" name="object 3"/>
            <p:cNvSpPr/>
            <p:nvPr/>
          </p:nvSpPr>
          <p:spPr>
            <a:xfrm>
              <a:off x="180593" y="128777"/>
              <a:ext cx="485140" cy="692150"/>
            </a:xfrm>
            <a:custGeom>
              <a:avLst/>
              <a:gdLst/>
              <a:ahLst/>
              <a:cxnLst/>
              <a:rect l="l" t="t" r="r" b="b"/>
              <a:pathLst>
                <a:path w="485140" h="692150">
                  <a:moveTo>
                    <a:pt x="484632" y="0"/>
                  </a:moveTo>
                  <a:lnTo>
                    <a:pt x="242315" y="242316"/>
                  </a:lnTo>
                  <a:lnTo>
                    <a:pt x="0" y="0"/>
                  </a:lnTo>
                  <a:lnTo>
                    <a:pt x="0" y="449580"/>
                  </a:lnTo>
                  <a:lnTo>
                    <a:pt x="242315" y="691896"/>
                  </a:lnTo>
                  <a:lnTo>
                    <a:pt x="484632" y="449580"/>
                  </a:lnTo>
                  <a:lnTo>
                    <a:pt x="484632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0593" y="128777"/>
              <a:ext cx="485140" cy="692150"/>
            </a:xfrm>
            <a:custGeom>
              <a:avLst/>
              <a:gdLst/>
              <a:ahLst/>
              <a:cxnLst/>
              <a:rect l="l" t="t" r="r" b="b"/>
              <a:pathLst>
                <a:path w="485140" h="692150">
                  <a:moveTo>
                    <a:pt x="484632" y="0"/>
                  </a:moveTo>
                  <a:lnTo>
                    <a:pt x="484632" y="449580"/>
                  </a:lnTo>
                  <a:lnTo>
                    <a:pt x="242315" y="691896"/>
                  </a:lnTo>
                  <a:lnTo>
                    <a:pt x="0" y="449580"/>
                  </a:lnTo>
                  <a:lnTo>
                    <a:pt x="0" y="0"/>
                  </a:lnTo>
                  <a:lnTo>
                    <a:pt x="242315" y="242316"/>
                  </a:lnTo>
                  <a:lnTo>
                    <a:pt x="484632" y="0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62534" y="318008"/>
            <a:ext cx="3181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0" dirty="0">
                <a:solidFill>
                  <a:srgbClr val="FFFFFF"/>
                </a:solidFill>
                <a:latin typeface="Georgia"/>
                <a:cs typeface="Georgia"/>
              </a:rPr>
              <a:t>2.1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52208" y="115760"/>
            <a:ext cx="8182609" cy="475615"/>
            <a:chOff x="652208" y="115760"/>
            <a:chExt cx="8182609" cy="475615"/>
          </a:xfrm>
        </p:grpSpPr>
        <p:sp>
          <p:nvSpPr>
            <p:cNvPr id="7" name="object 7"/>
            <p:cNvSpPr/>
            <p:nvPr/>
          </p:nvSpPr>
          <p:spPr>
            <a:xfrm>
              <a:off x="665225" y="128777"/>
              <a:ext cx="8156575" cy="449580"/>
            </a:xfrm>
            <a:custGeom>
              <a:avLst/>
              <a:gdLst/>
              <a:ahLst/>
              <a:cxnLst/>
              <a:rect l="l" t="t" r="r" b="b"/>
              <a:pathLst>
                <a:path w="8156575" h="449580">
                  <a:moveTo>
                    <a:pt x="8081518" y="0"/>
                  </a:moveTo>
                  <a:lnTo>
                    <a:pt x="0" y="0"/>
                  </a:lnTo>
                  <a:lnTo>
                    <a:pt x="0" y="449580"/>
                  </a:lnTo>
                  <a:lnTo>
                    <a:pt x="8081518" y="449580"/>
                  </a:lnTo>
                  <a:lnTo>
                    <a:pt x="8110692" y="443694"/>
                  </a:lnTo>
                  <a:lnTo>
                    <a:pt x="8134508" y="427640"/>
                  </a:lnTo>
                  <a:lnTo>
                    <a:pt x="8150562" y="403824"/>
                  </a:lnTo>
                  <a:lnTo>
                    <a:pt x="8156448" y="374650"/>
                  </a:lnTo>
                  <a:lnTo>
                    <a:pt x="8156448" y="74930"/>
                  </a:lnTo>
                  <a:lnTo>
                    <a:pt x="8150562" y="45755"/>
                  </a:lnTo>
                  <a:lnTo>
                    <a:pt x="8134508" y="21939"/>
                  </a:lnTo>
                  <a:lnTo>
                    <a:pt x="8110692" y="5885"/>
                  </a:lnTo>
                  <a:lnTo>
                    <a:pt x="808151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5225" y="128777"/>
              <a:ext cx="8156575" cy="449580"/>
            </a:xfrm>
            <a:custGeom>
              <a:avLst/>
              <a:gdLst/>
              <a:ahLst/>
              <a:cxnLst/>
              <a:rect l="l" t="t" r="r" b="b"/>
              <a:pathLst>
                <a:path w="8156575" h="449580">
                  <a:moveTo>
                    <a:pt x="8156448" y="74930"/>
                  </a:moveTo>
                  <a:lnTo>
                    <a:pt x="8156448" y="374650"/>
                  </a:lnTo>
                  <a:lnTo>
                    <a:pt x="8150562" y="403824"/>
                  </a:lnTo>
                  <a:lnTo>
                    <a:pt x="8134508" y="427640"/>
                  </a:lnTo>
                  <a:lnTo>
                    <a:pt x="8110692" y="443694"/>
                  </a:lnTo>
                  <a:lnTo>
                    <a:pt x="8081518" y="449580"/>
                  </a:lnTo>
                  <a:lnTo>
                    <a:pt x="0" y="449580"/>
                  </a:lnTo>
                  <a:lnTo>
                    <a:pt x="0" y="0"/>
                  </a:lnTo>
                  <a:lnTo>
                    <a:pt x="8081518" y="0"/>
                  </a:lnTo>
                  <a:lnTo>
                    <a:pt x="8110692" y="5885"/>
                  </a:lnTo>
                  <a:lnTo>
                    <a:pt x="8134508" y="21939"/>
                  </a:lnTo>
                  <a:lnTo>
                    <a:pt x="8150562" y="45755"/>
                  </a:lnTo>
                  <a:lnTo>
                    <a:pt x="8156448" y="74930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50823" y="216534"/>
            <a:ext cx="62058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105"/>
              </a:spcBef>
              <a:buChar char="•"/>
              <a:tabLst>
                <a:tab pos="127000" algn="l"/>
              </a:tabLst>
            </a:pPr>
            <a:r>
              <a:rPr sz="1400" spc="-10" dirty="0">
                <a:latin typeface="Arial"/>
                <a:cs typeface="Arial"/>
              </a:rPr>
              <a:t>обеспечивается </a:t>
            </a:r>
            <a:r>
              <a:rPr sz="1400" spc="-5" dirty="0">
                <a:latin typeface="Arial"/>
                <a:cs typeface="Arial"/>
              </a:rPr>
              <a:t>целостность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10" dirty="0">
                <a:latin typeface="Arial"/>
                <a:cs typeface="Arial"/>
              </a:rPr>
              <a:t>представлении методических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материалов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67576" y="850328"/>
            <a:ext cx="511175" cy="718185"/>
            <a:chOff x="167576" y="850328"/>
            <a:chExt cx="511175" cy="718185"/>
          </a:xfrm>
        </p:grpSpPr>
        <p:sp>
          <p:nvSpPr>
            <p:cNvPr id="11" name="object 11"/>
            <p:cNvSpPr/>
            <p:nvPr/>
          </p:nvSpPr>
          <p:spPr>
            <a:xfrm>
              <a:off x="180593" y="863346"/>
              <a:ext cx="485140" cy="692150"/>
            </a:xfrm>
            <a:custGeom>
              <a:avLst/>
              <a:gdLst/>
              <a:ahLst/>
              <a:cxnLst/>
              <a:rect l="l" t="t" r="r" b="b"/>
              <a:pathLst>
                <a:path w="485140" h="692150">
                  <a:moveTo>
                    <a:pt x="484632" y="0"/>
                  </a:moveTo>
                  <a:lnTo>
                    <a:pt x="242315" y="242315"/>
                  </a:lnTo>
                  <a:lnTo>
                    <a:pt x="0" y="0"/>
                  </a:lnTo>
                  <a:lnTo>
                    <a:pt x="0" y="449579"/>
                  </a:lnTo>
                  <a:lnTo>
                    <a:pt x="242315" y="691895"/>
                  </a:lnTo>
                  <a:lnTo>
                    <a:pt x="484632" y="449579"/>
                  </a:lnTo>
                  <a:lnTo>
                    <a:pt x="484632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0593" y="863346"/>
              <a:ext cx="485140" cy="692150"/>
            </a:xfrm>
            <a:custGeom>
              <a:avLst/>
              <a:gdLst/>
              <a:ahLst/>
              <a:cxnLst/>
              <a:rect l="l" t="t" r="r" b="b"/>
              <a:pathLst>
                <a:path w="485140" h="692150">
                  <a:moveTo>
                    <a:pt x="484632" y="0"/>
                  </a:moveTo>
                  <a:lnTo>
                    <a:pt x="484632" y="449579"/>
                  </a:lnTo>
                  <a:lnTo>
                    <a:pt x="242315" y="691895"/>
                  </a:lnTo>
                  <a:lnTo>
                    <a:pt x="0" y="449579"/>
                  </a:lnTo>
                  <a:lnTo>
                    <a:pt x="0" y="0"/>
                  </a:lnTo>
                  <a:lnTo>
                    <a:pt x="242315" y="242315"/>
                  </a:lnTo>
                  <a:lnTo>
                    <a:pt x="484632" y="0"/>
                  </a:lnTo>
                  <a:close/>
                </a:path>
              </a:pathLst>
            </a:custGeom>
            <a:ln w="25908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48818" y="1052829"/>
            <a:ext cx="3460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0" dirty="0">
                <a:solidFill>
                  <a:srgbClr val="FFFFFF"/>
                </a:solidFill>
                <a:latin typeface="Georgia"/>
                <a:cs typeface="Georgia"/>
              </a:rPr>
              <a:t>2.2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52208" y="731456"/>
            <a:ext cx="8182609" cy="715010"/>
            <a:chOff x="652208" y="731456"/>
            <a:chExt cx="8182609" cy="715010"/>
          </a:xfrm>
        </p:grpSpPr>
        <p:sp>
          <p:nvSpPr>
            <p:cNvPr id="15" name="object 15"/>
            <p:cNvSpPr/>
            <p:nvPr/>
          </p:nvSpPr>
          <p:spPr>
            <a:xfrm>
              <a:off x="665225" y="744474"/>
              <a:ext cx="8156575" cy="688975"/>
            </a:xfrm>
            <a:custGeom>
              <a:avLst/>
              <a:gdLst/>
              <a:ahLst/>
              <a:cxnLst/>
              <a:rect l="l" t="t" r="r" b="b"/>
              <a:pathLst>
                <a:path w="8156575" h="688975">
                  <a:moveTo>
                    <a:pt x="8041640" y="0"/>
                  </a:moveTo>
                  <a:lnTo>
                    <a:pt x="0" y="0"/>
                  </a:lnTo>
                  <a:lnTo>
                    <a:pt x="0" y="688848"/>
                  </a:lnTo>
                  <a:lnTo>
                    <a:pt x="8041640" y="688848"/>
                  </a:lnTo>
                  <a:lnTo>
                    <a:pt x="8086314" y="679821"/>
                  </a:lnTo>
                  <a:lnTo>
                    <a:pt x="8122808" y="655208"/>
                  </a:lnTo>
                  <a:lnTo>
                    <a:pt x="8147421" y="618714"/>
                  </a:lnTo>
                  <a:lnTo>
                    <a:pt x="8156448" y="574039"/>
                  </a:lnTo>
                  <a:lnTo>
                    <a:pt x="8156448" y="114808"/>
                  </a:lnTo>
                  <a:lnTo>
                    <a:pt x="8147421" y="70133"/>
                  </a:lnTo>
                  <a:lnTo>
                    <a:pt x="8122808" y="33639"/>
                  </a:lnTo>
                  <a:lnTo>
                    <a:pt x="8086314" y="9026"/>
                  </a:lnTo>
                  <a:lnTo>
                    <a:pt x="804164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5225" y="744474"/>
              <a:ext cx="8156575" cy="688975"/>
            </a:xfrm>
            <a:custGeom>
              <a:avLst/>
              <a:gdLst/>
              <a:ahLst/>
              <a:cxnLst/>
              <a:rect l="l" t="t" r="r" b="b"/>
              <a:pathLst>
                <a:path w="8156575" h="688975">
                  <a:moveTo>
                    <a:pt x="8156448" y="114808"/>
                  </a:moveTo>
                  <a:lnTo>
                    <a:pt x="8156448" y="574039"/>
                  </a:lnTo>
                  <a:lnTo>
                    <a:pt x="8147421" y="618714"/>
                  </a:lnTo>
                  <a:lnTo>
                    <a:pt x="8122808" y="655208"/>
                  </a:lnTo>
                  <a:lnTo>
                    <a:pt x="8086314" y="679821"/>
                  </a:lnTo>
                  <a:lnTo>
                    <a:pt x="8041640" y="688848"/>
                  </a:lnTo>
                  <a:lnTo>
                    <a:pt x="0" y="688848"/>
                  </a:lnTo>
                  <a:lnTo>
                    <a:pt x="0" y="0"/>
                  </a:lnTo>
                  <a:lnTo>
                    <a:pt x="8041640" y="0"/>
                  </a:lnTo>
                  <a:lnTo>
                    <a:pt x="8086314" y="9026"/>
                  </a:lnTo>
                  <a:lnTo>
                    <a:pt x="8122808" y="33639"/>
                  </a:lnTo>
                  <a:lnTo>
                    <a:pt x="8147421" y="70133"/>
                  </a:lnTo>
                  <a:lnTo>
                    <a:pt x="8156448" y="114808"/>
                  </a:lnTo>
                  <a:close/>
                </a:path>
              </a:pathLst>
            </a:custGeom>
            <a:ln w="25908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50823" y="766648"/>
            <a:ext cx="7613650" cy="60896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0" marR="5080" indent="-114300">
              <a:lnSpc>
                <a:spcPct val="86500"/>
              </a:lnSpc>
              <a:spcBef>
                <a:spcPts val="330"/>
              </a:spcBef>
              <a:buChar char="•"/>
              <a:tabLst>
                <a:tab pos="127000" algn="l"/>
              </a:tabLst>
            </a:pPr>
            <a:r>
              <a:rPr sz="1400" spc="-10" dirty="0">
                <a:latin typeface="Arial"/>
                <a:cs typeface="Arial"/>
              </a:rPr>
              <a:t>представлено научно-методическое обеспечение </a:t>
            </a:r>
            <a:r>
              <a:rPr sz="1400" spc="-5" dirty="0">
                <a:latin typeface="Arial"/>
                <a:cs typeface="Arial"/>
              </a:rPr>
              <a:t>реализации </a:t>
            </a:r>
            <a:r>
              <a:rPr sz="1400" spc="-10" dirty="0">
                <a:latin typeface="Arial"/>
                <a:cs typeface="Arial"/>
              </a:rPr>
              <a:t>образовательных </a:t>
            </a:r>
            <a:r>
              <a:rPr sz="1400" spc="-5" dirty="0">
                <a:latin typeface="Arial"/>
                <a:cs typeface="Arial"/>
              </a:rPr>
              <a:t>программ  (размещены </a:t>
            </a:r>
            <a:r>
              <a:rPr sz="1400" spc="-10" dirty="0">
                <a:latin typeface="Arial"/>
                <a:cs typeface="Arial"/>
              </a:rPr>
              <a:t>рабочие </a:t>
            </a:r>
            <a:r>
              <a:rPr sz="1400" spc="-5" dirty="0">
                <a:latin typeface="Arial"/>
                <a:cs typeface="Arial"/>
              </a:rPr>
              <a:t>программы учебных </a:t>
            </a:r>
            <a:r>
              <a:rPr sz="1400" spc="-15" dirty="0">
                <a:latin typeface="Arial"/>
                <a:cs typeface="Arial"/>
              </a:rPr>
              <a:t>предметов, </a:t>
            </a:r>
            <a:r>
              <a:rPr sz="1400" spc="-5" dirty="0">
                <a:latin typeface="Arial"/>
                <a:cs typeface="Arial"/>
              </a:rPr>
              <a:t>курсов, дисциплин </a:t>
            </a:r>
            <a:r>
              <a:rPr sz="1400" spc="-15" dirty="0">
                <a:latin typeface="Arial"/>
                <a:cs typeface="Arial"/>
              </a:rPr>
              <a:t>(модулей),  </a:t>
            </a:r>
            <a:r>
              <a:rPr sz="1400" spc="-5" dirty="0">
                <a:latin typeface="Arial"/>
                <a:cs typeface="Arial"/>
              </a:rPr>
              <a:t>оценочные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10" dirty="0">
                <a:latin typeface="Arial"/>
                <a:cs typeface="Arial"/>
              </a:rPr>
              <a:t>методические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материалы)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67576" y="1466024"/>
            <a:ext cx="511175" cy="718185"/>
            <a:chOff x="167576" y="1466024"/>
            <a:chExt cx="511175" cy="718185"/>
          </a:xfrm>
        </p:grpSpPr>
        <p:sp>
          <p:nvSpPr>
            <p:cNvPr id="19" name="object 19"/>
            <p:cNvSpPr/>
            <p:nvPr/>
          </p:nvSpPr>
          <p:spPr>
            <a:xfrm>
              <a:off x="180593" y="1479041"/>
              <a:ext cx="485140" cy="692150"/>
            </a:xfrm>
            <a:custGeom>
              <a:avLst/>
              <a:gdLst/>
              <a:ahLst/>
              <a:cxnLst/>
              <a:rect l="l" t="t" r="r" b="b"/>
              <a:pathLst>
                <a:path w="485140" h="692150">
                  <a:moveTo>
                    <a:pt x="484632" y="0"/>
                  </a:moveTo>
                  <a:lnTo>
                    <a:pt x="242315" y="242316"/>
                  </a:lnTo>
                  <a:lnTo>
                    <a:pt x="0" y="0"/>
                  </a:lnTo>
                  <a:lnTo>
                    <a:pt x="0" y="449580"/>
                  </a:lnTo>
                  <a:lnTo>
                    <a:pt x="242315" y="691896"/>
                  </a:lnTo>
                  <a:lnTo>
                    <a:pt x="484632" y="449580"/>
                  </a:lnTo>
                  <a:lnTo>
                    <a:pt x="484632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0593" y="1479041"/>
              <a:ext cx="485140" cy="692150"/>
            </a:xfrm>
            <a:custGeom>
              <a:avLst/>
              <a:gdLst/>
              <a:ahLst/>
              <a:cxnLst/>
              <a:rect l="l" t="t" r="r" b="b"/>
              <a:pathLst>
                <a:path w="485140" h="692150">
                  <a:moveTo>
                    <a:pt x="484632" y="0"/>
                  </a:moveTo>
                  <a:lnTo>
                    <a:pt x="484632" y="449580"/>
                  </a:lnTo>
                  <a:lnTo>
                    <a:pt x="242315" y="691896"/>
                  </a:lnTo>
                  <a:lnTo>
                    <a:pt x="0" y="449580"/>
                  </a:lnTo>
                  <a:lnTo>
                    <a:pt x="0" y="0"/>
                  </a:lnTo>
                  <a:lnTo>
                    <a:pt x="242315" y="242316"/>
                  </a:lnTo>
                  <a:lnTo>
                    <a:pt x="484632" y="0"/>
                  </a:lnTo>
                  <a:close/>
                </a:path>
              </a:pathLst>
            </a:custGeom>
            <a:ln w="25908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48513" y="1667713"/>
            <a:ext cx="3460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0" dirty="0">
                <a:solidFill>
                  <a:srgbClr val="FFFFFF"/>
                </a:solidFill>
                <a:latin typeface="Georgia"/>
                <a:cs typeface="Georgia"/>
              </a:rPr>
              <a:t>2.3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52208" y="1466024"/>
            <a:ext cx="8182609" cy="475615"/>
            <a:chOff x="652208" y="1466024"/>
            <a:chExt cx="8182609" cy="475615"/>
          </a:xfrm>
        </p:grpSpPr>
        <p:sp>
          <p:nvSpPr>
            <p:cNvPr id="23" name="object 23"/>
            <p:cNvSpPr/>
            <p:nvPr/>
          </p:nvSpPr>
          <p:spPr>
            <a:xfrm>
              <a:off x="665225" y="1479041"/>
              <a:ext cx="8156575" cy="449580"/>
            </a:xfrm>
            <a:custGeom>
              <a:avLst/>
              <a:gdLst/>
              <a:ahLst/>
              <a:cxnLst/>
              <a:rect l="l" t="t" r="r" b="b"/>
              <a:pathLst>
                <a:path w="8156575" h="449580">
                  <a:moveTo>
                    <a:pt x="8081518" y="0"/>
                  </a:moveTo>
                  <a:lnTo>
                    <a:pt x="0" y="0"/>
                  </a:lnTo>
                  <a:lnTo>
                    <a:pt x="0" y="449580"/>
                  </a:lnTo>
                  <a:lnTo>
                    <a:pt x="8081518" y="449580"/>
                  </a:lnTo>
                  <a:lnTo>
                    <a:pt x="8110692" y="443694"/>
                  </a:lnTo>
                  <a:lnTo>
                    <a:pt x="8134508" y="427640"/>
                  </a:lnTo>
                  <a:lnTo>
                    <a:pt x="8150562" y="403824"/>
                  </a:lnTo>
                  <a:lnTo>
                    <a:pt x="8156448" y="374650"/>
                  </a:lnTo>
                  <a:lnTo>
                    <a:pt x="8156448" y="74930"/>
                  </a:lnTo>
                  <a:lnTo>
                    <a:pt x="8150562" y="45755"/>
                  </a:lnTo>
                  <a:lnTo>
                    <a:pt x="8134508" y="21939"/>
                  </a:lnTo>
                  <a:lnTo>
                    <a:pt x="8110692" y="5885"/>
                  </a:lnTo>
                  <a:lnTo>
                    <a:pt x="808151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65225" y="1479041"/>
              <a:ext cx="8156575" cy="449580"/>
            </a:xfrm>
            <a:custGeom>
              <a:avLst/>
              <a:gdLst/>
              <a:ahLst/>
              <a:cxnLst/>
              <a:rect l="l" t="t" r="r" b="b"/>
              <a:pathLst>
                <a:path w="8156575" h="449580">
                  <a:moveTo>
                    <a:pt x="8156448" y="74930"/>
                  </a:moveTo>
                  <a:lnTo>
                    <a:pt x="8156448" y="374650"/>
                  </a:lnTo>
                  <a:lnTo>
                    <a:pt x="8150562" y="403824"/>
                  </a:lnTo>
                  <a:lnTo>
                    <a:pt x="8134508" y="427640"/>
                  </a:lnTo>
                  <a:lnTo>
                    <a:pt x="8110692" y="443694"/>
                  </a:lnTo>
                  <a:lnTo>
                    <a:pt x="8081518" y="449580"/>
                  </a:lnTo>
                  <a:lnTo>
                    <a:pt x="0" y="449580"/>
                  </a:lnTo>
                  <a:lnTo>
                    <a:pt x="0" y="0"/>
                  </a:lnTo>
                  <a:lnTo>
                    <a:pt x="8081518" y="0"/>
                  </a:lnTo>
                  <a:lnTo>
                    <a:pt x="8110692" y="5885"/>
                  </a:lnTo>
                  <a:lnTo>
                    <a:pt x="8134508" y="21939"/>
                  </a:lnTo>
                  <a:lnTo>
                    <a:pt x="8150562" y="45755"/>
                  </a:lnTo>
                  <a:lnTo>
                    <a:pt x="8156448" y="74930"/>
                  </a:lnTo>
                  <a:close/>
                </a:path>
              </a:pathLst>
            </a:custGeom>
            <a:ln w="25908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50823" y="1474470"/>
            <a:ext cx="8025765" cy="4241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0" marR="5080" indent="-114300">
              <a:lnSpc>
                <a:spcPts val="1450"/>
              </a:lnSpc>
              <a:spcBef>
                <a:spcPts val="340"/>
              </a:spcBef>
              <a:buChar char="•"/>
              <a:tabLst>
                <a:tab pos="127000" algn="l"/>
              </a:tabLst>
            </a:pPr>
            <a:r>
              <a:rPr sz="1400" spc="-10" dirty="0">
                <a:latin typeface="Arial"/>
                <a:cs typeface="Arial"/>
              </a:rPr>
              <a:t>методические материалы </a:t>
            </a:r>
            <a:r>
              <a:rPr sz="1400" spc="-5" dirty="0">
                <a:latin typeface="Arial"/>
                <a:cs typeface="Arial"/>
              </a:rPr>
              <a:t>размещены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10" dirty="0">
                <a:latin typeface="Arial"/>
                <a:cs typeface="Arial"/>
              </a:rPr>
              <a:t>соответствии </a:t>
            </a:r>
            <a:r>
              <a:rPr sz="1400" dirty="0">
                <a:latin typeface="Arial"/>
                <a:cs typeface="Arial"/>
              </a:rPr>
              <a:t>с </a:t>
            </a:r>
            <a:r>
              <a:rPr sz="1400" spc="-5" dirty="0">
                <a:latin typeface="Arial"/>
                <a:cs typeface="Arial"/>
              </a:rPr>
              <a:t>рубриками, </a:t>
            </a:r>
            <a:r>
              <a:rPr sz="1400" spc="-15" dirty="0">
                <a:latin typeface="Arial"/>
                <a:cs typeface="Arial"/>
              </a:rPr>
              <a:t>используется </a:t>
            </a:r>
            <a:r>
              <a:rPr sz="1400" spc="-5" dirty="0">
                <a:latin typeface="Arial"/>
                <a:cs typeface="Arial"/>
              </a:rPr>
              <a:t>тематический  </a:t>
            </a:r>
            <a:r>
              <a:rPr sz="1400" dirty="0">
                <a:latin typeface="Arial"/>
                <a:cs typeface="Arial"/>
              </a:rPr>
              <a:t>способ </a:t>
            </a:r>
            <a:r>
              <a:rPr sz="1400" spc="-10" dirty="0">
                <a:latin typeface="Arial"/>
                <a:cs typeface="Arial"/>
              </a:rPr>
              <a:t>представления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информации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67576" y="2080196"/>
            <a:ext cx="511175" cy="718185"/>
            <a:chOff x="167576" y="2080196"/>
            <a:chExt cx="511175" cy="718185"/>
          </a:xfrm>
        </p:grpSpPr>
        <p:sp>
          <p:nvSpPr>
            <p:cNvPr id="27" name="object 27"/>
            <p:cNvSpPr/>
            <p:nvPr/>
          </p:nvSpPr>
          <p:spPr>
            <a:xfrm>
              <a:off x="180593" y="2093213"/>
              <a:ext cx="485140" cy="692150"/>
            </a:xfrm>
            <a:custGeom>
              <a:avLst/>
              <a:gdLst/>
              <a:ahLst/>
              <a:cxnLst/>
              <a:rect l="l" t="t" r="r" b="b"/>
              <a:pathLst>
                <a:path w="485140" h="692150">
                  <a:moveTo>
                    <a:pt x="484632" y="0"/>
                  </a:moveTo>
                  <a:lnTo>
                    <a:pt x="242315" y="242316"/>
                  </a:lnTo>
                  <a:lnTo>
                    <a:pt x="0" y="0"/>
                  </a:lnTo>
                  <a:lnTo>
                    <a:pt x="0" y="449580"/>
                  </a:lnTo>
                  <a:lnTo>
                    <a:pt x="242315" y="691896"/>
                  </a:lnTo>
                  <a:lnTo>
                    <a:pt x="484632" y="449580"/>
                  </a:lnTo>
                  <a:lnTo>
                    <a:pt x="484632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0593" y="2093213"/>
              <a:ext cx="485140" cy="692150"/>
            </a:xfrm>
            <a:custGeom>
              <a:avLst/>
              <a:gdLst/>
              <a:ahLst/>
              <a:cxnLst/>
              <a:rect l="l" t="t" r="r" b="b"/>
              <a:pathLst>
                <a:path w="485140" h="692150">
                  <a:moveTo>
                    <a:pt x="484632" y="0"/>
                  </a:moveTo>
                  <a:lnTo>
                    <a:pt x="484632" y="449580"/>
                  </a:lnTo>
                  <a:lnTo>
                    <a:pt x="242315" y="691896"/>
                  </a:lnTo>
                  <a:lnTo>
                    <a:pt x="0" y="449580"/>
                  </a:lnTo>
                  <a:lnTo>
                    <a:pt x="0" y="0"/>
                  </a:lnTo>
                  <a:lnTo>
                    <a:pt x="242315" y="242316"/>
                  </a:lnTo>
                  <a:lnTo>
                    <a:pt x="484632" y="0"/>
                  </a:lnTo>
                  <a:close/>
                </a:path>
              </a:pathLst>
            </a:custGeom>
            <a:ln w="25908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45465" y="2283332"/>
            <a:ext cx="3511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0" dirty="0">
                <a:solidFill>
                  <a:srgbClr val="FFFFFF"/>
                </a:solidFill>
                <a:latin typeface="Georgia"/>
                <a:cs typeface="Georgia"/>
              </a:rPr>
              <a:t>2</a:t>
            </a:r>
            <a:r>
              <a:rPr sz="1600" b="1" i="1" spc="-5" dirty="0">
                <a:solidFill>
                  <a:srgbClr val="FFFFFF"/>
                </a:solidFill>
                <a:latin typeface="Georgia"/>
                <a:cs typeface="Georgia"/>
              </a:rPr>
              <a:t>.4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52208" y="2080196"/>
            <a:ext cx="8182609" cy="475615"/>
            <a:chOff x="652208" y="2080196"/>
            <a:chExt cx="8182609" cy="475615"/>
          </a:xfrm>
        </p:grpSpPr>
        <p:sp>
          <p:nvSpPr>
            <p:cNvPr id="31" name="object 31"/>
            <p:cNvSpPr/>
            <p:nvPr/>
          </p:nvSpPr>
          <p:spPr>
            <a:xfrm>
              <a:off x="665225" y="2093213"/>
              <a:ext cx="8156575" cy="449580"/>
            </a:xfrm>
            <a:custGeom>
              <a:avLst/>
              <a:gdLst/>
              <a:ahLst/>
              <a:cxnLst/>
              <a:rect l="l" t="t" r="r" b="b"/>
              <a:pathLst>
                <a:path w="8156575" h="449580">
                  <a:moveTo>
                    <a:pt x="8081518" y="0"/>
                  </a:moveTo>
                  <a:lnTo>
                    <a:pt x="0" y="0"/>
                  </a:lnTo>
                  <a:lnTo>
                    <a:pt x="0" y="449580"/>
                  </a:lnTo>
                  <a:lnTo>
                    <a:pt x="8081518" y="449580"/>
                  </a:lnTo>
                  <a:lnTo>
                    <a:pt x="8110692" y="443694"/>
                  </a:lnTo>
                  <a:lnTo>
                    <a:pt x="8134508" y="427640"/>
                  </a:lnTo>
                  <a:lnTo>
                    <a:pt x="8150562" y="403824"/>
                  </a:lnTo>
                  <a:lnTo>
                    <a:pt x="8156448" y="374650"/>
                  </a:lnTo>
                  <a:lnTo>
                    <a:pt x="8156448" y="74930"/>
                  </a:lnTo>
                  <a:lnTo>
                    <a:pt x="8150562" y="45755"/>
                  </a:lnTo>
                  <a:lnTo>
                    <a:pt x="8134508" y="21939"/>
                  </a:lnTo>
                  <a:lnTo>
                    <a:pt x="8110692" y="5885"/>
                  </a:lnTo>
                  <a:lnTo>
                    <a:pt x="808151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65225" y="2093213"/>
              <a:ext cx="8156575" cy="449580"/>
            </a:xfrm>
            <a:custGeom>
              <a:avLst/>
              <a:gdLst/>
              <a:ahLst/>
              <a:cxnLst/>
              <a:rect l="l" t="t" r="r" b="b"/>
              <a:pathLst>
                <a:path w="8156575" h="449580">
                  <a:moveTo>
                    <a:pt x="8156448" y="74930"/>
                  </a:moveTo>
                  <a:lnTo>
                    <a:pt x="8156448" y="374650"/>
                  </a:lnTo>
                  <a:lnTo>
                    <a:pt x="8150562" y="403824"/>
                  </a:lnTo>
                  <a:lnTo>
                    <a:pt x="8134508" y="427640"/>
                  </a:lnTo>
                  <a:lnTo>
                    <a:pt x="8110692" y="443694"/>
                  </a:lnTo>
                  <a:lnTo>
                    <a:pt x="8081518" y="449580"/>
                  </a:lnTo>
                  <a:lnTo>
                    <a:pt x="0" y="449580"/>
                  </a:lnTo>
                  <a:lnTo>
                    <a:pt x="0" y="0"/>
                  </a:lnTo>
                  <a:lnTo>
                    <a:pt x="8081518" y="0"/>
                  </a:lnTo>
                  <a:lnTo>
                    <a:pt x="8110692" y="5885"/>
                  </a:lnTo>
                  <a:lnTo>
                    <a:pt x="8134508" y="21939"/>
                  </a:lnTo>
                  <a:lnTo>
                    <a:pt x="8150562" y="45755"/>
                  </a:lnTo>
                  <a:lnTo>
                    <a:pt x="8156448" y="74930"/>
                  </a:lnTo>
                  <a:close/>
                </a:path>
              </a:pathLst>
            </a:custGeom>
            <a:ln w="25908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50823" y="2089785"/>
            <a:ext cx="7679690" cy="4241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0" marR="5080" indent="-114300">
              <a:lnSpc>
                <a:spcPts val="1450"/>
              </a:lnSpc>
              <a:spcBef>
                <a:spcPts val="340"/>
              </a:spcBef>
              <a:buChar char="•"/>
              <a:tabLst>
                <a:tab pos="127000" algn="l"/>
              </a:tabLst>
            </a:pPr>
            <a:r>
              <a:rPr sz="1400" spc="-15" dirty="0">
                <a:latin typeface="Arial"/>
                <a:cs typeface="Arial"/>
              </a:rPr>
              <a:t>используется </a:t>
            </a:r>
            <a:r>
              <a:rPr sz="1400" spc="-10" dirty="0">
                <a:latin typeface="Arial"/>
                <a:cs typeface="Arial"/>
              </a:rPr>
              <a:t>навигация, которая </a:t>
            </a:r>
            <a:r>
              <a:rPr sz="1400" spc="-15" dirty="0">
                <a:latin typeface="Arial"/>
                <a:cs typeface="Arial"/>
              </a:rPr>
              <a:t>обеспечивает </a:t>
            </a:r>
            <a:r>
              <a:rPr sz="1400" dirty="0">
                <a:latin typeface="Arial"/>
                <a:cs typeface="Arial"/>
              </a:rPr>
              <a:t>быстрый </a:t>
            </a:r>
            <a:r>
              <a:rPr sz="1400" spc="-5" dirty="0">
                <a:latin typeface="Arial"/>
                <a:cs typeface="Arial"/>
              </a:rPr>
              <a:t>поиск </a:t>
            </a:r>
            <a:r>
              <a:rPr sz="1400" dirty="0">
                <a:latin typeface="Arial"/>
                <a:cs typeface="Arial"/>
              </a:rPr>
              <a:t>нужной </a:t>
            </a:r>
            <a:r>
              <a:rPr sz="1400" spc="-5" dirty="0">
                <a:latin typeface="Arial"/>
                <a:cs typeface="Arial"/>
              </a:rPr>
              <a:t>информации (карта  сайта,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навигатор)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67576" y="2695892"/>
            <a:ext cx="511175" cy="718185"/>
            <a:chOff x="167576" y="2695892"/>
            <a:chExt cx="511175" cy="718185"/>
          </a:xfrm>
        </p:grpSpPr>
        <p:sp>
          <p:nvSpPr>
            <p:cNvPr id="35" name="object 35"/>
            <p:cNvSpPr/>
            <p:nvPr/>
          </p:nvSpPr>
          <p:spPr>
            <a:xfrm>
              <a:off x="180593" y="2708909"/>
              <a:ext cx="485140" cy="692150"/>
            </a:xfrm>
            <a:custGeom>
              <a:avLst/>
              <a:gdLst/>
              <a:ahLst/>
              <a:cxnLst/>
              <a:rect l="l" t="t" r="r" b="b"/>
              <a:pathLst>
                <a:path w="485140" h="692150">
                  <a:moveTo>
                    <a:pt x="484632" y="0"/>
                  </a:moveTo>
                  <a:lnTo>
                    <a:pt x="242315" y="242315"/>
                  </a:lnTo>
                  <a:lnTo>
                    <a:pt x="0" y="0"/>
                  </a:lnTo>
                  <a:lnTo>
                    <a:pt x="0" y="449579"/>
                  </a:lnTo>
                  <a:lnTo>
                    <a:pt x="242315" y="691895"/>
                  </a:lnTo>
                  <a:lnTo>
                    <a:pt x="484632" y="449579"/>
                  </a:lnTo>
                  <a:lnTo>
                    <a:pt x="484632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80593" y="2708909"/>
              <a:ext cx="485140" cy="692150"/>
            </a:xfrm>
            <a:custGeom>
              <a:avLst/>
              <a:gdLst/>
              <a:ahLst/>
              <a:cxnLst/>
              <a:rect l="l" t="t" r="r" b="b"/>
              <a:pathLst>
                <a:path w="485140" h="692150">
                  <a:moveTo>
                    <a:pt x="484632" y="0"/>
                  </a:moveTo>
                  <a:lnTo>
                    <a:pt x="484632" y="449579"/>
                  </a:lnTo>
                  <a:lnTo>
                    <a:pt x="242315" y="691895"/>
                  </a:lnTo>
                  <a:lnTo>
                    <a:pt x="0" y="449579"/>
                  </a:lnTo>
                  <a:lnTo>
                    <a:pt x="0" y="0"/>
                  </a:lnTo>
                  <a:lnTo>
                    <a:pt x="242315" y="242315"/>
                  </a:lnTo>
                  <a:lnTo>
                    <a:pt x="484632" y="0"/>
                  </a:lnTo>
                  <a:close/>
                </a:path>
              </a:pathLst>
            </a:custGeom>
            <a:ln w="25907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250342" y="2898089"/>
            <a:ext cx="3409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0" dirty="0">
                <a:solidFill>
                  <a:srgbClr val="FFFFFF"/>
                </a:solidFill>
                <a:latin typeface="Georgia"/>
                <a:cs typeface="Georgia"/>
              </a:rPr>
              <a:t>2.5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52208" y="2695892"/>
            <a:ext cx="8182609" cy="475615"/>
            <a:chOff x="652208" y="2695892"/>
            <a:chExt cx="8182609" cy="475615"/>
          </a:xfrm>
        </p:grpSpPr>
        <p:sp>
          <p:nvSpPr>
            <p:cNvPr id="39" name="object 39"/>
            <p:cNvSpPr/>
            <p:nvPr/>
          </p:nvSpPr>
          <p:spPr>
            <a:xfrm>
              <a:off x="665225" y="2708909"/>
              <a:ext cx="8156575" cy="449580"/>
            </a:xfrm>
            <a:custGeom>
              <a:avLst/>
              <a:gdLst/>
              <a:ahLst/>
              <a:cxnLst/>
              <a:rect l="l" t="t" r="r" b="b"/>
              <a:pathLst>
                <a:path w="8156575" h="449580">
                  <a:moveTo>
                    <a:pt x="8081518" y="0"/>
                  </a:moveTo>
                  <a:lnTo>
                    <a:pt x="0" y="0"/>
                  </a:lnTo>
                  <a:lnTo>
                    <a:pt x="0" y="449579"/>
                  </a:lnTo>
                  <a:lnTo>
                    <a:pt x="8081518" y="449579"/>
                  </a:lnTo>
                  <a:lnTo>
                    <a:pt x="8110692" y="443694"/>
                  </a:lnTo>
                  <a:lnTo>
                    <a:pt x="8134508" y="427640"/>
                  </a:lnTo>
                  <a:lnTo>
                    <a:pt x="8150562" y="403824"/>
                  </a:lnTo>
                  <a:lnTo>
                    <a:pt x="8156448" y="374650"/>
                  </a:lnTo>
                  <a:lnTo>
                    <a:pt x="8156448" y="74929"/>
                  </a:lnTo>
                  <a:lnTo>
                    <a:pt x="8150562" y="45755"/>
                  </a:lnTo>
                  <a:lnTo>
                    <a:pt x="8134508" y="21939"/>
                  </a:lnTo>
                  <a:lnTo>
                    <a:pt x="8110692" y="5885"/>
                  </a:lnTo>
                  <a:lnTo>
                    <a:pt x="808151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65225" y="2708909"/>
              <a:ext cx="8156575" cy="449580"/>
            </a:xfrm>
            <a:custGeom>
              <a:avLst/>
              <a:gdLst/>
              <a:ahLst/>
              <a:cxnLst/>
              <a:rect l="l" t="t" r="r" b="b"/>
              <a:pathLst>
                <a:path w="8156575" h="449580">
                  <a:moveTo>
                    <a:pt x="8156448" y="74929"/>
                  </a:moveTo>
                  <a:lnTo>
                    <a:pt x="8156448" y="374650"/>
                  </a:lnTo>
                  <a:lnTo>
                    <a:pt x="8150562" y="403824"/>
                  </a:lnTo>
                  <a:lnTo>
                    <a:pt x="8134508" y="427640"/>
                  </a:lnTo>
                  <a:lnTo>
                    <a:pt x="8110692" y="443694"/>
                  </a:lnTo>
                  <a:lnTo>
                    <a:pt x="8081518" y="449579"/>
                  </a:lnTo>
                  <a:lnTo>
                    <a:pt x="0" y="449579"/>
                  </a:lnTo>
                  <a:lnTo>
                    <a:pt x="0" y="0"/>
                  </a:lnTo>
                  <a:lnTo>
                    <a:pt x="8081518" y="0"/>
                  </a:lnTo>
                  <a:lnTo>
                    <a:pt x="8110692" y="5885"/>
                  </a:lnTo>
                  <a:lnTo>
                    <a:pt x="8134508" y="21939"/>
                  </a:lnTo>
                  <a:lnTo>
                    <a:pt x="8150562" y="45755"/>
                  </a:lnTo>
                  <a:lnTo>
                    <a:pt x="8156448" y="74929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750823" y="2796921"/>
            <a:ext cx="69183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100"/>
              </a:spcBef>
              <a:buChar char="•"/>
              <a:tabLst>
                <a:tab pos="127000" algn="l"/>
              </a:tabLst>
            </a:pPr>
            <a:r>
              <a:rPr sz="1400" spc="-10" dirty="0">
                <a:latin typeface="Arial"/>
                <a:cs typeface="Arial"/>
              </a:rPr>
              <a:t>обеспечивается содержательная </a:t>
            </a:r>
            <a:r>
              <a:rPr sz="1400" spc="-5" dirty="0">
                <a:latin typeface="Arial"/>
                <a:cs typeface="Arial"/>
              </a:rPr>
              <a:t>взаимосвязь </a:t>
            </a:r>
            <a:r>
              <a:rPr sz="1400" spc="-10" dirty="0">
                <a:latin typeface="Arial"/>
                <a:cs typeface="Arial"/>
              </a:rPr>
              <a:t>разделов/рубрик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интернет-ресурса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67576" y="3427412"/>
            <a:ext cx="511175" cy="718185"/>
            <a:chOff x="167576" y="3427412"/>
            <a:chExt cx="511175" cy="718185"/>
          </a:xfrm>
        </p:grpSpPr>
        <p:sp>
          <p:nvSpPr>
            <p:cNvPr id="43" name="object 43"/>
            <p:cNvSpPr/>
            <p:nvPr/>
          </p:nvSpPr>
          <p:spPr>
            <a:xfrm>
              <a:off x="180593" y="3440429"/>
              <a:ext cx="485140" cy="692150"/>
            </a:xfrm>
            <a:custGeom>
              <a:avLst/>
              <a:gdLst/>
              <a:ahLst/>
              <a:cxnLst/>
              <a:rect l="l" t="t" r="r" b="b"/>
              <a:pathLst>
                <a:path w="485140" h="692150">
                  <a:moveTo>
                    <a:pt x="484632" y="0"/>
                  </a:moveTo>
                  <a:lnTo>
                    <a:pt x="242315" y="242316"/>
                  </a:lnTo>
                  <a:lnTo>
                    <a:pt x="0" y="0"/>
                  </a:lnTo>
                  <a:lnTo>
                    <a:pt x="0" y="449580"/>
                  </a:lnTo>
                  <a:lnTo>
                    <a:pt x="242315" y="691896"/>
                  </a:lnTo>
                  <a:lnTo>
                    <a:pt x="484632" y="449580"/>
                  </a:lnTo>
                  <a:lnTo>
                    <a:pt x="484632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0593" y="3440429"/>
              <a:ext cx="485140" cy="692150"/>
            </a:xfrm>
            <a:custGeom>
              <a:avLst/>
              <a:gdLst/>
              <a:ahLst/>
              <a:cxnLst/>
              <a:rect l="l" t="t" r="r" b="b"/>
              <a:pathLst>
                <a:path w="485140" h="692150">
                  <a:moveTo>
                    <a:pt x="484632" y="0"/>
                  </a:moveTo>
                  <a:lnTo>
                    <a:pt x="484632" y="449580"/>
                  </a:lnTo>
                  <a:lnTo>
                    <a:pt x="242315" y="691896"/>
                  </a:lnTo>
                  <a:lnTo>
                    <a:pt x="0" y="449580"/>
                  </a:lnTo>
                  <a:lnTo>
                    <a:pt x="0" y="0"/>
                  </a:lnTo>
                  <a:lnTo>
                    <a:pt x="242315" y="242316"/>
                  </a:lnTo>
                  <a:lnTo>
                    <a:pt x="484632" y="0"/>
                  </a:lnTo>
                  <a:close/>
                </a:path>
              </a:pathLst>
            </a:custGeom>
            <a:ln w="25907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245770" y="3630929"/>
            <a:ext cx="350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0" dirty="0">
                <a:solidFill>
                  <a:srgbClr val="FFFFFF"/>
                </a:solidFill>
                <a:latin typeface="Georgia"/>
                <a:cs typeface="Georgia"/>
              </a:rPr>
              <a:t>2.6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652208" y="3310064"/>
            <a:ext cx="8182609" cy="710565"/>
            <a:chOff x="652208" y="3310064"/>
            <a:chExt cx="8182609" cy="710565"/>
          </a:xfrm>
        </p:grpSpPr>
        <p:sp>
          <p:nvSpPr>
            <p:cNvPr id="47" name="object 47"/>
            <p:cNvSpPr/>
            <p:nvPr/>
          </p:nvSpPr>
          <p:spPr>
            <a:xfrm>
              <a:off x="665225" y="3323082"/>
              <a:ext cx="8156575" cy="684530"/>
            </a:xfrm>
            <a:custGeom>
              <a:avLst/>
              <a:gdLst/>
              <a:ahLst/>
              <a:cxnLst/>
              <a:rect l="l" t="t" r="r" b="b"/>
              <a:pathLst>
                <a:path w="8156575" h="684529">
                  <a:moveTo>
                    <a:pt x="8042402" y="0"/>
                  </a:moveTo>
                  <a:lnTo>
                    <a:pt x="0" y="0"/>
                  </a:lnTo>
                  <a:lnTo>
                    <a:pt x="0" y="684276"/>
                  </a:lnTo>
                  <a:lnTo>
                    <a:pt x="8042402" y="684276"/>
                  </a:lnTo>
                  <a:lnTo>
                    <a:pt x="8086796" y="675312"/>
                  </a:lnTo>
                  <a:lnTo>
                    <a:pt x="8123047" y="650870"/>
                  </a:lnTo>
                  <a:lnTo>
                    <a:pt x="8147486" y="614619"/>
                  </a:lnTo>
                  <a:lnTo>
                    <a:pt x="8156448" y="570230"/>
                  </a:lnTo>
                  <a:lnTo>
                    <a:pt x="8156448" y="114046"/>
                  </a:lnTo>
                  <a:lnTo>
                    <a:pt x="8147486" y="69651"/>
                  </a:lnTo>
                  <a:lnTo>
                    <a:pt x="8123047" y="33401"/>
                  </a:lnTo>
                  <a:lnTo>
                    <a:pt x="8086796" y="8961"/>
                  </a:lnTo>
                  <a:lnTo>
                    <a:pt x="804240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65225" y="3323082"/>
              <a:ext cx="8156575" cy="684530"/>
            </a:xfrm>
            <a:custGeom>
              <a:avLst/>
              <a:gdLst/>
              <a:ahLst/>
              <a:cxnLst/>
              <a:rect l="l" t="t" r="r" b="b"/>
              <a:pathLst>
                <a:path w="8156575" h="684529">
                  <a:moveTo>
                    <a:pt x="8156448" y="114046"/>
                  </a:moveTo>
                  <a:lnTo>
                    <a:pt x="8156448" y="570230"/>
                  </a:lnTo>
                  <a:lnTo>
                    <a:pt x="8147486" y="614619"/>
                  </a:lnTo>
                  <a:lnTo>
                    <a:pt x="8123047" y="650870"/>
                  </a:lnTo>
                  <a:lnTo>
                    <a:pt x="8086796" y="675312"/>
                  </a:lnTo>
                  <a:lnTo>
                    <a:pt x="8042402" y="684276"/>
                  </a:lnTo>
                  <a:lnTo>
                    <a:pt x="0" y="684276"/>
                  </a:lnTo>
                  <a:lnTo>
                    <a:pt x="0" y="0"/>
                  </a:lnTo>
                  <a:lnTo>
                    <a:pt x="8042402" y="0"/>
                  </a:lnTo>
                  <a:lnTo>
                    <a:pt x="8086796" y="8961"/>
                  </a:lnTo>
                  <a:lnTo>
                    <a:pt x="8123047" y="33401"/>
                  </a:lnTo>
                  <a:lnTo>
                    <a:pt x="8147486" y="69651"/>
                  </a:lnTo>
                  <a:lnTo>
                    <a:pt x="8156448" y="114046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750823" y="3345307"/>
            <a:ext cx="8018780" cy="60833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0" marR="5080" indent="-114300">
              <a:lnSpc>
                <a:spcPts val="1450"/>
              </a:lnSpc>
              <a:spcBef>
                <a:spcPts val="340"/>
              </a:spcBef>
              <a:buChar char="•"/>
              <a:tabLst>
                <a:tab pos="127000" algn="l"/>
              </a:tabLst>
            </a:pPr>
            <a:r>
              <a:rPr sz="1400" spc="-10" dirty="0">
                <a:latin typeface="Arial"/>
                <a:cs typeface="Arial"/>
              </a:rPr>
              <a:t>размещаются методические материалы, </a:t>
            </a:r>
            <a:r>
              <a:rPr sz="1400" spc="-5" dirty="0">
                <a:latin typeface="Arial"/>
                <a:cs typeface="Arial"/>
              </a:rPr>
              <a:t>дающие возможность </a:t>
            </a:r>
            <a:r>
              <a:rPr sz="1400" spc="-10" dirty="0">
                <a:latin typeface="Arial"/>
                <a:cs typeface="Arial"/>
              </a:rPr>
              <a:t>организовать </a:t>
            </a:r>
            <a:r>
              <a:rPr sz="1400" spc="-5" dirty="0">
                <a:latin typeface="Arial"/>
                <a:cs typeface="Arial"/>
              </a:rPr>
              <a:t>для </a:t>
            </a:r>
            <a:r>
              <a:rPr sz="1400" spc="-10" dirty="0">
                <a:latin typeface="Arial"/>
                <a:cs typeface="Arial"/>
              </a:rPr>
              <a:t>обучающихся  </a:t>
            </a:r>
            <a:r>
              <a:rPr sz="1400" spc="-5" dirty="0">
                <a:latin typeface="Arial"/>
                <a:cs typeface="Arial"/>
              </a:rPr>
              <a:t>электронное </a:t>
            </a:r>
            <a:r>
              <a:rPr sz="1400" spc="-10" dirty="0">
                <a:latin typeface="Arial"/>
                <a:cs typeface="Arial"/>
              </a:rPr>
              <a:t>обучение, </a:t>
            </a:r>
            <a:r>
              <a:rPr sz="1400" dirty="0">
                <a:latin typeface="Arial"/>
                <a:cs typeface="Arial"/>
              </a:rPr>
              <a:t>а </a:t>
            </a:r>
            <a:r>
              <a:rPr sz="1400" spc="-5" dirty="0">
                <a:latin typeface="Arial"/>
                <a:cs typeface="Arial"/>
              </a:rPr>
              <a:t>также </a:t>
            </a:r>
            <a:r>
              <a:rPr sz="1400" spc="-10" dirty="0">
                <a:latin typeface="Arial"/>
                <a:cs typeface="Arial"/>
              </a:rPr>
              <a:t>обучение </a:t>
            </a:r>
            <a:r>
              <a:rPr sz="1400" dirty="0">
                <a:latin typeface="Arial"/>
                <a:cs typeface="Arial"/>
              </a:rPr>
              <a:t>с </a:t>
            </a:r>
            <a:r>
              <a:rPr sz="1400" spc="-5" dirty="0">
                <a:latin typeface="Arial"/>
                <a:cs typeface="Arial"/>
              </a:rPr>
              <a:t>применением дистанционных </a:t>
            </a:r>
            <a:r>
              <a:rPr sz="1400" spc="-15" dirty="0">
                <a:latin typeface="Arial"/>
                <a:cs typeface="Arial"/>
              </a:rPr>
              <a:t>образовательных  технологий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67576" y="4239704"/>
            <a:ext cx="511175" cy="718185"/>
            <a:chOff x="167576" y="4239704"/>
            <a:chExt cx="511175" cy="718185"/>
          </a:xfrm>
        </p:grpSpPr>
        <p:sp>
          <p:nvSpPr>
            <p:cNvPr id="51" name="object 51"/>
            <p:cNvSpPr/>
            <p:nvPr/>
          </p:nvSpPr>
          <p:spPr>
            <a:xfrm>
              <a:off x="180593" y="4252721"/>
              <a:ext cx="485140" cy="692150"/>
            </a:xfrm>
            <a:custGeom>
              <a:avLst/>
              <a:gdLst/>
              <a:ahLst/>
              <a:cxnLst/>
              <a:rect l="l" t="t" r="r" b="b"/>
              <a:pathLst>
                <a:path w="485140" h="692150">
                  <a:moveTo>
                    <a:pt x="484632" y="0"/>
                  </a:moveTo>
                  <a:lnTo>
                    <a:pt x="242315" y="242315"/>
                  </a:lnTo>
                  <a:lnTo>
                    <a:pt x="0" y="0"/>
                  </a:lnTo>
                  <a:lnTo>
                    <a:pt x="0" y="449579"/>
                  </a:lnTo>
                  <a:lnTo>
                    <a:pt x="242315" y="691895"/>
                  </a:lnTo>
                  <a:lnTo>
                    <a:pt x="484632" y="449579"/>
                  </a:lnTo>
                  <a:lnTo>
                    <a:pt x="484632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80593" y="4252721"/>
              <a:ext cx="485140" cy="692150"/>
            </a:xfrm>
            <a:custGeom>
              <a:avLst/>
              <a:gdLst/>
              <a:ahLst/>
              <a:cxnLst/>
              <a:rect l="l" t="t" r="r" b="b"/>
              <a:pathLst>
                <a:path w="485140" h="692150">
                  <a:moveTo>
                    <a:pt x="484632" y="0"/>
                  </a:moveTo>
                  <a:lnTo>
                    <a:pt x="484632" y="449579"/>
                  </a:lnTo>
                  <a:lnTo>
                    <a:pt x="242315" y="691895"/>
                  </a:lnTo>
                  <a:lnTo>
                    <a:pt x="0" y="449579"/>
                  </a:lnTo>
                  <a:lnTo>
                    <a:pt x="0" y="0"/>
                  </a:lnTo>
                  <a:lnTo>
                    <a:pt x="242315" y="242315"/>
                  </a:lnTo>
                  <a:lnTo>
                    <a:pt x="484632" y="0"/>
                  </a:lnTo>
                  <a:close/>
                </a:path>
              </a:pathLst>
            </a:custGeom>
            <a:ln w="25907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254914" y="4442561"/>
            <a:ext cx="3340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10" dirty="0">
                <a:solidFill>
                  <a:srgbClr val="FFFFFF"/>
                </a:solidFill>
                <a:latin typeface="Georgia"/>
                <a:cs typeface="Georgia"/>
              </a:rPr>
              <a:t>2.7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652272" y="4043171"/>
            <a:ext cx="8182609" cy="868680"/>
            <a:chOff x="652272" y="4043171"/>
            <a:chExt cx="8182609" cy="868680"/>
          </a:xfrm>
        </p:grpSpPr>
        <p:sp>
          <p:nvSpPr>
            <p:cNvPr id="55" name="object 55"/>
            <p:cNvSpPr/>
            <p:nvPr/>
          </p:nvSpPr>
          <p:spPr>
            <a:xfrm>
              <a:off x="665226" y="4056125"/>
              <a:ext cx="8156575" cy="843280"/>
            </a:xfrm>
            <a:custGeom>
              <a:avLst/>
              <a:gdLst/>
              <a:ahLst/>
              <a:cxnLst/>
              <a:rect l="l" t="t" r="r" b="b"/>
              <a:pathLst>
                <a:path w="8156575" h="843279">
                  <a:moveTo>
                    <a:pt x="8015985" y="0"/>
                  </a:moveTo>
                  <a:lnTo>
                    <a:pt x="0" y="0"/>
                  </a:lnTo>
                  <a:lnTo>
                    <a:pt x="0" y="842772"/>
                  </a:lnTo>
                  <a:lnTo>
                    <a:pt x="8015985" y="842772"/>
                  </a:lnTo>
                  <a:lnTo>
                    <a:pt x="8060391" y="835610"/>
                  </a:lnTo>
                  <a:lnTo>
                    <a:pt x="8098950" y="815669"/>
                  </a:lnTo>
                  <a:lnTo>
                    <a:pt x="8129353" y="785263"/>
                  </a:lnTo>
                  <a:lnTo>
                    <a:pt x="8149289" y="746705"/>
                  </a:lnTo>
                  <a:lnTo>
                    <a:pt x="8156448" y="702310"/>
                  </a:lnTo>
                  <a:lnTo>
                    <a:pt x="8156448" y="140462"/>
                  </a:lnTo>
                  <a:lnTo>
                    <a:pt x="8149289" y="96066"/>
                  </a:lnTo>
                  <a:lnTo>
                    <a:pt x="8129353" y="57508"/>
                  </a:lnTo>
                  <a:lnTo>
                    <a:pt x="8098950" y="27102"/>
                  </a:lnTo>
                  <a:lnTo>
                    <a:pt x="8060391" y="7161"/>
                  </a:lnTo>
                  <a:lnTo>
                    <a:pt x="801598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65226" y="4056125"/>
              <a:ext cx="8156575" cy="843280"/>
            </a:xfrm>
            <a:custGeom>
              <a:avLst/>
              <a:gdLst/>
              <a:ahLst/>
              <a:cxnLst/>
              <a:rect l="l" t="t" r="r" b="b"/>
              <a:pathLst>
                <a:path w="8156575" h="843279">
                  <a:moveTo>
                    <a:pt x="8156448" y="140462"/>
                  </a:moveTo>
                  <a:lnTo>
                    <a:pt x="8156448" y="702310"/>
                  </a:lnTo>
                  <a:lnTo>
                    <a:pt x="8149289" y="746705"/>
                  </a:lnTo>
                  <a:lnTo>
                    <a:pt x="8129353" y="785263"/>
                  </a:lnTo>
                  <a:lnTo>
                    <a:pt x="8098950" y="815669"/>
                  </a:lnTo>
                  <a:lnTo>
                    <a:pt x="8060391" y="835610"/>
                  </a:lnTo>
                  <a:lnTo>
                    <a:pt x="8015985" y="842772"/>
                  </a:lnTo>
                  <a:lnTo>
                    <a:pt x="0" y="842772"/>
                  </a:lnTo>
                  <a:lnTo>
                    <a:pt x="0" y="0"/>
                  </a:lnTo>
                  <a:lnTo>
                    <a:pt x="8015985" y="0"/>
                  </a:lnTo>
                  <a:lnTo>
                    <a:pt x="8060391" y="7161"/>
                  </a:lnTo>
                  <a:lnTo>
                    <a:pt x="8098950" y="27102"/>
                  </a:lnTo>
                  <a:lnTo>
                    <a:pt x="8129353" y="57508"/>
                  </a:lnTo>
                  <a:lnTo>
                    <a:pt x="8149289" y="96066"/>
                  </a:lnTo>
                  <a:lnTo>
                    <a:pt x="8156448" y="140462"/>
                  </a:lnTo>
                  <a:close/>
                </a:path>
              </a:pathLst>
            </a:custGeom>
            <a:ln w="25907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750823" y="4064914"/>
            <a:ext cx="7985125" cy="60785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0" marR="899160" indent="-114300">
              <a:lnSpc>
                <a:spcPts val="1450"/>
              </a:lnSpc>
              <a:spcBef>
                <a:spcPts val="340"/>
              </a:spcBef>
              <a:buChar char="•"/>
              <a:tabLst>
                <a:tab pos="127000" algn="l"/>
              </a:tabLst>
            </a:pPr>
            <a:r>
              <a:rPr sz="1400" spc="-10" dirty="0">
                <a:latin typeface="Arial"/>
                <a:cs typeface="Arial"/>
              </a:rPr>
              <a:t>размещаются материалы </a:t>
            </a:r>
            <a:r>
              <a:rPr sz="1400" spc="-5" dirty="0">
                <a:latin typeface="Arial"/>
                <a:cs typeface="Arial"/>
              </a:rPr>
              <a:t>по организации учебной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10" dirty="0">
                <a:latin typeface="Arial"/>
                <a:cs typeface="Arial"/>
              </a:rPr>
              <a:t>воспитательной деятельности  обучающихся </a:t>
            </a:r>
            <a:r>
              <a:rPr sz="1400" dirty="0">
                <a:latin typeface="Arial"/>
                <a:cs typeface="Arial"/>
              </a:rPr>
              <a:t>с особыми </a:t>
            </a:r>
            <a:r>
              <a:rPr sz="1400" spc="-5" dirty="0">
                <a:latin typeface="Arial"/>
                <a:cs typeface="Arial"/>
              </a:rPr>
              <a:t>потребностями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5" dirty="0">
                <a:latin typeface="Arial"/>
                <a:cs typeface="Arial"/>
              </a:rPr>
              <a:t>образовании: </a:t>
            </a:r>
            <a:r>
              <a:rPr sz="1400" spc="-10" dirty="0">
                <a:latin typeface="Arial"/>
                <a:cs typeface="Arial"/>
              </a:rPr>
              <a:t>обучающихся,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проявивших</a:t>
            </a:r>
            <a:endParaRPr sz="1400">
              <a:latin typeface="Arial"/>
              <a:cs typeface="Arial"/>
            </a:endParaRPr>
          </a:p>
          <a:p>
            <a:pPr marL="127000" marR="5080">
              <a:lnSpc>
                <a:spcPts val="1440"/>
              </a:lnSpc>
              <a:spcBef>
                <a:spcPts val="15"/>
              </a:spcBef>
            </a:pPr>
            <a:r>
              <a:rPr sz="1400" spc="-5" dirty="0">
                <a:latin typeface="Arial"/>
                <a:cs typeface="Arial"/>
              </a:rPr>
              <a:t>выдающиеся </a:t>
            </a:r>
            <a:r>
              <a:rPr sz="1400" dirty="0">
                <a:latin typeface="Arial"/>
                <a:cs typeface="Arial"/>
              </a:rPr>
              <a:t>способности</a:t>
            </a:r>
            <a:r>
              <a:rPr sz="1400">
                <a:latin typeface="Arial"/>
                <a:cs typeface="Arial"/>
              </a:rPr>
              <a:t>; </a:t>
            </a:r>
            <a:r>
              <a:rPr sz="1400" spc="-10" smtClean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обучающихся  </a:t>
            </a:r>
            <a:r>
              <a:rPr sz="1400" dirty="0">
                <a:latin typeface="Arial"/>
                <a:cs typeface="Arial"/>
              </a:rPr>
              <a:t>с </a:t>
            </a:r>
            <a:r>
              <a:rPr sz="1400" spc="-5" dirty="0">
                <a:latin typeface="Arial"/>
                <a:cs typeface="Arial"/>
              </a:rPr>
              <a:t>ограниченными возможностями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здоровья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7576" y="114236"/>
            <a:ext cx="546100" cy="768350"/>
            <a:chOff x="167576" y="114236"/>
            <a:chExt cx="546100" cy="768350"/>
          </a:xfrm>
        </p:grpSpPr>
        <p:sp>
          <p:nvSpPr>
            <p:cNvPr id="3" name="object 3"/>
            <p:cNvSpPr/>
            <p:nvPr/>
          </p:nvSpPr>
          <p:spPr>
            <a:xfrm>
              <a:off x="180593" y="127253"/>
              <a:ext cx="520065" cy="742315"/>
            </a:xfrm>
            <a:custGeom>
              <a:avLst/>
              <a:gdLst/>
              <a:ahLst/>
              <a:cxnLst/>
              <a:rect l="l" t="t" r="r" b="b"/>
              <a:pathLst>
                <a:path w="520065" h="742315">
                  <a:moveTo>
                    <a:pt x="519684" y="0"/>
                  </a:moveTo>
                  <a:lnTo>
                    <a:pt x="259842" y="259842"/>
                  </a:lnTo>
                  <a:lnTo>
                    <a:pt x="0" y="0"/>
                  </a:lnTo>
                  <a:lnTo>
                    <a:pt x="0" y="482346"/>
                  </a:lnTo>
                  <a:lnTo>
                    <a:pt x="259842" y="742188"/>
                  </a:lnTo>
                  <a:lnTo>
                    <a:pt x="519684" y="482346"/>
                  </a:lnTo>
                  <a:lnTo>
                    <a:pt x="519684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0593" y="127253"/>
              <a:ext cx="520065" cy="742315"/>
            </a:xfrm>
            <a:custGeom>
              <a:avLst/>
              <a:gdLst/>
              <a:ahLst/>
              <a:cxnLst/>
              <a:rect l="l" t="t" r="r" b="b"/>
              <a:pathLst>
                <a:path w="520065" h="742315">
                  <a:moveTo>
                    <a:pt x="519684" y="0"/>
                  </a:moveTo>
                  <a:lnTo>
                    <a:pt x="519684" y="482346"/>
                  </a:lnTo>
                  <a:lnTo>
                    <a:pt x="259842" y="742188"/>
                  </a:lnTo>
                  <a:lnTo>
                    <a:pt x="0" y="482346"/>
                  </a:lnTo>
                  <a:lnTo>
                    <a:pt x="0" y="0"/>
                  </a:lnTo>
                  <a:lnTo>
                    <a:pt x="259842" y="259842"/>
                  </a:lnTo>
                  <a:lnTo>
                    <a:pt x="519684" y="0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62229" y="323545"/>
            <a:ext cx="356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FFFFFF"/>
                </a:solidFill>
                <a:latin typeface="Georgia"/>
                <a:cs typeface="Georgia"/>
              </a:rPr>
              <a:t>3.1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87260" y="114236"/>
            <a:ext cx="8147684" cy="509270"/>
            <a:chOff x="687260" y="114236"/>
            <a:chExt cx="8147684" cy="509270"/>
          </a:xfrm>
        </p:grpSpPr>
        <p:sp>
          <p:nvSpPr>
            <p:cNvPr id="7" name="object 7"/>
            <p:cNvSpPr/>
            <p:nvPr/>
          </p:nvSpPr>
          <p:spPr>
            <a:xfrm>
              <a:off x="700278" y="127253"/>
              <a:ext cx="8121650" cy="483234"/>
            </a:xfrm>
            <a:custGeom>
              <a:avLst/>
              <a:gdLst/>
              <a:ahLst/>
              <a:cxnLst/>
              <a:rect l="l" t="t" r="r" b="b"/>
              <a:pathLst>
                <a:path w="8121650" h="483234">
                  <a:moveTo>
                    <a:pt x="8040878" y="0"/>
                  </a:moveTo>
                  <a:lnTo>
                    <a:pt x="0" y="0"/>
                  </a:lnTo>
                  <a:lnTo>
                    <a:pt x="0" y="483108"/>
                  </a:lnTo>
                  <a:lnTo>
                    <a:pt x="8040878" y="483108"/>
                  </a:lnTo>
                  <a:lnTo>
                    <a:pt x="8072211" y="476777"/>
                  </a:lnTo>
                  <a:lnTo>
                    <a:pt x="8097805" y="459517"/>
                  </a:lnTo>
                  <a:lnTo>
                    <a:pt x="8115065" y="433923"/>
                  </a:lnTo>
                  <a:lnTo>
                    <a:pt x="8121396" y="402590"/>
                  </a:lnTo>
                  <a:lnTo>
                    <a:pt x="8121396" y="80518"/>
                  </a:lnTo>
                  <a:lnTo>
                    <a:pt x="8115065" y="49184"/>
                  </a:lnTo>
                  <a:lnTo>
                    <a:pt x="8097805" y="23590"/>
                  </a:lnTo>
                  <a:lnTo>
                    <a:pt x="8072211" y="6330"/>
                  </a:lnTo>
                  <a:lnTo>
                    <a:pt x="804087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0278" y="127253"/>
              <a:ext cx="8121650" cy="483234"/>
            </a:xfrm>
            <a:custGeom>
              <a:avLst/>
              <a:gdLst/>
              <a:ahLst/>
              <a:cxnLst/>
              <a:rect l="l" t="t" r="r" b="b"/>
              <a:pathLst>
                <a:path w="8121650" h="483234">
                  <a:moveTo>
                    <a:pt x="8121396" y="80518"/>
                  </a:moveTo>
                  <a:lnTo>
                    <a:pt x="8121396" y="402590"/>
                  </a:lnTo>
                  <a:lnTo>
                    <a:pt x="8115065" y="433923"/>
                  </a:lnTo>
                  <a:lnTo>
                    <a:pt x="8097805" y="459517"/>
                  </a:lnTo>
                  <a:lnTo>
                    <a:pt x="8072211" y="476777"/>
                  </a:lnTo>
                  <a:lnTo>
                    <a:pt x="8040878" y="483108"/>
                  </a:lnTo>
                  <a:lnTo>
                    <a:pt x="0" y="483108"/>
                  </a:lnTo>
                  <a:lnTo>
                    <a:pt x="0" y="0"/>
                  </a:lnTo>
                  <a:lnTo>
                    <a:pt x="8040878" y="0"/>
                  </a:lnTo>
                  <a:lnTo>
                    <a:pt x="8072211" y="6330"/>
                  </a:lnTo>
                  <a:lnTo>
                    <a:pt x="8097805" y="23590"/>
                  </a:lnTo>
                  <a:lnTo>
                    <a:pt x="8115065" y="49184"/>
                  </a:lnTo>
                  <a:lnTo>
                    <a:pt x="8121396" y="80518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13231" y="109854"/>
            <a:ext cx="8059420" cy="4794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71780" marR="730885" indent="-172720">
              <a:lnSpc>
                <a:spcPts val="1660"/>
              </a:lnSpc>
              <a:spcBef>
                <a:spcPts val="365"/>
              </a:spcBef>
              <a:buChar char="•"/>
              <a:tabLst>
                <a:tab pos="272415" algn="l"/>
              </a:tabLst>
            </a:pPr>
            <a:r>
              <a:rPr sz="1600" spc="-15" dirty="0">
                <a:latin typeface="Arial"/>
                <a:cs typeface="Arial"/>
              </a:rPr>
              <a:t>обеспечивается </a:t>
            </a:r>
            <a:r>
              <a:rPr sz="1600" spc="-10" dirty="0">
                <a:latin typeface="Arial"/>
                <a:cs typeface="Arial"/>
              </a:rPr>
              <a:t>регулярное </a:t>
            </a:r>
            <a:r>
              <a:rPr sz="1600" spc="-15" dirty="0">
                <a:latin typeface="Arial"/>
                <a:cs typeface="Arial"/>
              </a:rPr>
              <a:t>обновление </a:t>
            </a:r>
            <a:r>
              <a:rPr sz="1600" spc="-10" dirty="0">
                <a:latin typeface="Arial"/>
                <a:cs typeface="Arial"/>
              </a:rPr>
              <a:t>информации профессионального  содержания, </a:t>
            </a:r>
            <a:r>
              <a:rPr sz="1600" spc="-5" dirty="0">
                <a:latin typeface="Arial"/>
                <a:cs typeface="Arial"/>
              </a:rPr>
              <a:t>в </a:t>
            </a:r>
            <a:r>
              <a:rPr sz="1600" spc="-10" dirty="0">
                <a:latin typeface="Arial"/>
                <a:cs typeface="Arial"/>
              </a:rPr>
              <a:t>том </a:t>
            </a:r>
            <a:r>
              <a:rPr sz="1600" spc="-5" dirty="0">
                <a:latin typeface="Arial"/>
                <a:cs typeface="Arial"/>
              </a:rPr>
              <a:t>числе </a:t>
            </a:r>
            <a:r>
              <a:rPr sz="1600" spc="-10" dirty="0">
                <a:latin typeface="Arial"/>
                <a:cs typeface="Arial"/>
              </a:rPr>
              <a:t>нормативно-правовой</a:t>
            </a:r>
            <a:r>
              <a:rPr sz="1600" spc="9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базы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67576" y="774128"/>
            <a:ext cx="546100" cy="768350"/>
            <a:chOff x="167576" y="774128"/>
            <a:chExt cx="546100" cy="768350"/>
          </a:xfrm>
        </p:grpSpPr>
        <p:sp>
          <p:nvSpPr>
            <p:cNvPr id="11" name="object 11"/>
            <p:cNvSpPr/>
            <p:nvPr/>
          </p:nvSpPr>
          <p:spPr>
            <a:xfrm>
              <a:off x="180593" y="787146"/>
              <a:ext cx="520065" cy="742315"/>
            </a:xfrm>
            <a:custGeom>
              <a:avLst/>
              <a:gdLst/>
              <a:ahLst/>
              <a:cxnLst/>
              <a:rect l="l" t="t" r="r" b="b"/>
              <a:pathLst>
                <a:path w="520065" h="742315">
                  <a:moveTo>
                    <a:pt x="519684" y="0"/>
                  </a:moveTo>
                  <a:lnTo>
                    <a:pt x="259842" y="259841"/>
                  </a:lnTo>
                  <a:lnTo>
                    <a:pt x="0" y="0"/>
                  </a:lnTo>
                  <a:lnTo>
                    <a:pt x="0" y="482345"/>
                  </a:lnTo>
                  <a:lnTo>
                    <a:pt x="259842" y="742188"/>
                  </a:lnTo>
                  <a:lnTo>
                    <a:pt x="519684" y="482345"/>
                  </a:lnTo>
                  <a:lnTo>
                    <a:pt x="519684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0593" y="787146"/>
              <a:ext cx="520065" cy="742315"/>
            </a:xfrm>
            <a:custGeom>
              <a:avLst/>
              <a:gdLst/>
              <a:ahLst/>
              <a:cxnLst/>
              <a:rect l="l" t="t" r="r" b="b"/>
              <a:pathLst>
                <a:path w="520065" h="742315">
                  <a:moveTo>
                    <a:pt x="519684" y="0"/>
                  </a:moveTo>
                  <a:lnTo>
                    <a:pt x="519684" y="482345"/>
                  </a:lnTo>
                  <a:lnTo>
                    <a:pt x="259842" y="742188"/>
                  </a:lnTo>
                  <a:lnTo>
                    <a:pt x="0" y="482345"/>
                  </a:lnTo>
                  <a:lnTo>
                    <a:pt x="0" y="0"/>
                  </a:lnTo>
                  <a:lnTo>
                    <a:pt x="259842" y="259841"/>
                  </a:lnTo>
                  <a:lnTo>
                    <a:pt x="519684" y="0"/>
                  </a:lnTo>
                  <a:close/>
                </a:path>
              </a:pathLst>
            </a:custGeom>
            <a:ln w="25908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45465" y="984250"/>
            <a:ext cx="386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FFFFFF"/>
                </a:solidFill>
                <a:latin typeface="Georgia"/>
                <a:cs typeface="Georgia"/>
              </a:rPr>
              <a:t>3.2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87260" y="774128"/>
            <a:ext cx="8147684" cy="509270"/>
            <a:chOff x="687260" y="774128"/>
            <a:chExt cx="8147684" cy="509270"/>
          </a:xfrm>
        </p:grpSpPr>
        <p:sp>
          <p:nvSpPr>
            <p:cNvPr id="15" name="object 15"/>
            <p:cNvSpPr/>
            <p:nvPr/>
          </p:nvSpPr>
          <p:spPr>
            <a:xfrm>
              <a:off x="700278" y="787146"/>
              <a:ext cx="8121650" cy="483234"/>
            </a:xfrm>
            <a:custGeom>
              <a:avLst/>
              <a:gdLst/>
              <a:ahLst/>
              <a:cxnLst/>
              <a:rect l="l" t="t" r="r" b="b"/>
              <a:pathLst>
                <a:path w="8121650" h="483234">
                  <a:moveTo>
                    <a:pt x="8040878" y="0"/>
                  </a:moveTo>
                  <a:lnTo>
                    <a:pt x="0" y="0"/>
                  </a:lnTo>
                  <a:lnTo>
                    <a:pt x="0" y="483107"/>
                  </a:lnTo>
                  <a:lnTo>
                    <a:pt x="8040878" y="483107"/>
                  </a:lnTo>
                  <a:lnTo>
                    <a:pt x="8072211" y="476777"/>
                  </a:lnTo>
                  <a:lnTo>
                    <a:pt x="8097805" y="459517"/>
                  </a:lnTo>
                  <a:lnTo>
                    <a:pt x="8115065" y="433923"/>
                  </a:lnTo>
                  <a:lnTo>
                    <a:pt x="8121396" y="402589"/>
                  </a:lnTo>
                  <a:lnTo>
                    <a:pt x="8121396" y="80517"/>
                  </a:lnTo>
                  <a:lnTo>
                    <a:pt x="8115065" y="49184"/>
                  </a:lnTo>
                  <a:lnTo>
                    <a:pt x="8097805" y="23590"/>
                  </a:lnTo>
                  <a:lnTo>
                    <a:pt x="8072211" y="6330"/>
                  </a:lnTo>
                  <a:lnTo>
                    <a:pt x="804087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00278" y="787146"/>
              <a:ext cx="8121650" cy="483234"/>
            </a:xfrm>
            <a:custGeom>
              <a:avLst/>
              <a:gdLst/>
              <a:ahLst/>
              <a:cxnLst/>
              <a:rect l="l" t="t" r="r" b="b"/>
              <a:pathLst>
                <a:path w="8121650" h="483234">
                  <a:moveTo>
                    <a:pt x="8121396" y="80517"/>
                  </a:moveTo>
                  <a:lnTo>
                    <a:pt x="8121396" y="402589"/>
                  </a:lnTo>
                  <a:lnTo>
                    <a:pt x="8115065" y="433923"/>
                  </a:lnTo>
                  <a:lnTo>
                    <a:pt x="8097805" y="459517"/>
                  </a:lnTo>
                  <a:lnTo>
                    <a:pt x="8072211" y="476777"/>
                  </a:lnTo>
                  <a:lnTo>
                    <a:pt x="8040878" y="483107"/>
                  </a:lnTo>
                  <a:lnTo>
                    <a:pt x="0" y="483107"/>
                  </a:lnTo>
                  <a:lnTo>
                    <a:pt x="0" y="0"/>
                  </a:lnTo>
                  <a:lnTo>
                    <a:pt x="8040878" y="0"/>
                  </a:lnTo>
                  <a:lnTo>
                    <a:pt x="8072211" y="6330"/>
                  </a:lnTo>
                  <a:lnTo>
                    <a:pt x="8097805" y="23590"/>
                  </a:lnTo>
                  <a:lnTo>
                    <a:pt x="8115065" y="49184"/>
                  </a:lnTo>
                  <a:lnTo>
                    <a:pt x="8121396" y="80517"/>
                  </a:lnTo>
                  <a:close/>
                </a:path>
              </a:pathLst>
            </a:custGeom>
            <a:ln w="25908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13231" y="769442"/>
            <a:ext cx="8059420" cy="4800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1780" indent="-172720">
              <a:lnSpc>
                <a:spcPts val="1789"/>
              </a:lnSpc>
              <a:spcBef>
                <a:spcPts val="95"/>
              </a:spcBef>
              <a:buChar char="•"/>
              <a:tabLst>
                <a:tab pos="272415" algn="l"/>
              </a:tabLst>
            </a:pPr>
            <a:r>
              <a:rPr sz="1600" spc="-15" dirty="0">
                <a:latin typeface="Arial"/>
                <a:cs typeface="Arial"/>
              </a:rPr>
              <a:t>размещается </a:t>
            </a:r>
            <a:r>
              <a:rPr sz="1600" spc="-10" dirty="0">
                <a:latin typeface="Arial"/>
                <a:cs typeface="Arial"/>
              </a:rPr>
              <a:t>информация, </a:t>
            </a:r>
            <a:r>
              <a:rPr sz="1600" spc="-15" dirty="0">
                <a:latin typeface="Arial"/>
                <a:cs typeface="Arial"/>
              </a:rPr>
              <a:t>которая </a:t>
            </a:r>
            <a:r>
              <a:rPr sz="1600" spc="-10" dirty="0">
                <a:latin typeface="Arial"/>
                <a:cs typeface="Arial"/>
              </a:rPr>
              <a:t>соотносится </a:t>
            </a:r>
            <a:r>
              <a:rPr sz="1600" spc="-5" dirty="0">
                <a:latin typeface="Arial"/>
                <a:cs typeface="Arial"/>
              </a:rPr>
              <a:t>с </a:t>
            </a:r>
            <a:r>
              <a:rPr sz="1600" spc="-10" dirty="0">
                <a:latin typeface="Arial"/>
                <a:cs typeface="Arial"/>
              </a:rPr>
              <a:t>текущими </a:t>
            </a:r>
            <a:r>
              <a:rPr sz="1600" spc="-5" dirty="0">
                <a:latin typeface="Arial"/>
                <a:cs typeface="Arial"/>
              </a:rPr>
              <a:t>событиями</a:t>
            </a:r>
            <a:r>
              <a:rPr sz="1600" spc="2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страны,</a:t>
            </a:r>
            <a:endParaRPr sz="1600">
              <a:latin typeface="Arial"/>
              <a:cs typeface="Arial"/>
            </a:endParaRPr>
          </a:p>
          <a:p>
            <a:pPr marL="271780">
              <a:lnSpc>
                <a:spcPts val="1789"/>
              </a:lnSpc>
            </a:pPr>
            <a:r>
              <a:rPr sz="1600" spc="-10" dirty="0">
                <a:latin typeface="Arial"/>
                <a:cs typeface="Arial"/>
              </a:rPr>
              <a:t>региона, муниципалитета, </a:t>
            </a:r>
            <a:r>
              <a:rPr sz="1600" spc="-15" dirty="0">
                <a:latin typeface="Arial"/>
                <a:cs typeface="Arial"/>
              </a:rPr>
              <a:t>образовательной</a:t>
            </a:r>
            <a:r>
              <a:rPr sz="1600" spc="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организации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67576" y="1434020"/>
            <a:ext cx="546100" cy="768350"/>
            <a:chOff x="167576" y="1434020"/>
            <a:chExt cx="546100" cy="768350"/>
          </a:xfrm>
        </p:grpSpPr>
        <p:sp>
          <p:nvSpPr>
            <p:cNvPr id="19" name="object 19"/>
            <p:cNvSpPr/>
            <p:nvPr/>
          </p:nvSpPr>
          <p:spPr>
            <a:xfrm>
              <a:off x="180593" y="1447038"/>
              <a:ext cx="520065" cy="742315"/>
            </a:xfrm>
            <a:custGeom>
              <a:avLst/>
              <a:gdLst/>
              <a:ahLst/>
              <a:cxnLst/>
              <a:rect l="l" t="t" r="r" b="b"/>
              <a:pathLst>
                <a:path w="520065" h="742314">
                  <a:moveTo>
                    <a:pt x="519684" y="0"/>
                  </a:moveTo>
                  <a:lnTo>
                    <a:pt x="259842" y="259841"/>
                  </a:lnTo>
                  <a:lnTo>
                    <a:pt x="0" y="0"/>
                  </a:lnTo>
                  <a:lnTo>
                    <a:pt x="0" y="482345"/>
                  </a:lnTo>
                  <a:lnTo>
                    <a:pt x="259842" y="742188"/>
                  </a:lnTo>
                  <a:lnTo>
                    <a:pt x="519684" y="482345"/>
                  </a:lnTo>
                  <a:lnTo>
                    <a:pt x="519684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0593" y="1447038"/>
              <a:ext cx="520065" cy="742315"/>
            </a:xfrm>
            <a:custGeom>
              <a:avLst/>
              <a:gdLst/>
              <a:ahLst/>
              <a:cxnLst/>
              <a:rect l="l" t="t" r="r" b="b"/>
              <a:pathLst>
                <a:path w="520065" h="742314">
                  <a:moveTo>
                    <a:pt x="519684" y="0"/>
                  </a:moveTo>
                  <a:lnTo>
                    <a:pt x="519684" y="482345"/>
                  </a:lnTo>
                  <a:lnTo>
                    <a:pt x="259842" y="742188"/>
                  </a:lnTo>
                  <a:lnTo>
                    <a:pt x="0" y="482345"/>
                  </a:lnTo>
                  <a:lnTo>
                    <a:pt x="0" y="0"/>
                  </a:lnTo>
                  <a:lnTo>
                    <a:pt x="259842" y="259841"/>
                  </a:lnTo>
                  <a:lnTo>
                    <a:pt x="519684" y="0"/>
                  </a:lnTo>
                  <a:close/>
                </a:path>
              </a:pathLst>
            </a:custGeom>
            <a:ln w="25908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45465" y="1644522"/>
            <a:ext cx="386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FFFFFF"/>
                </a:solidFill>
                <a:latin typeface="Georgia"/>
                <a:cs typeface="Georgia"/>
              </a:rPr>
              <a:t>3.3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87260" y="1434020"/>
            <a:ext cx="8147684" cy="509270"/>
            <a:chOff x="687260" y="1434020"/>
            <a:chExt cx="8147684" cy="509270"/>
          </a:xfrm>
        </p:grpSpPr>
        <p:sp>
          <p:nvSpPr>
            <p:cNvPr id="23" name="object 23"/>
            <p:cNvSpPr/>
            <p:nvPr/>
          </p:nvSpPr>
          <p:spPr>
            <a:xfrm>
              <a:off x="700278" y="1447038"/>
              <a:ext cx="8121650" cy="483234"/>
            </a:xfrm>
            <a:custGeom>
              <a:avLst/>
              <a:gdLst/>
              <a:ahLst/>
              <a:cxnLst/>
              <a:rect l="l" t="t" r="r" b="b"/>
              <a:pathLst>
                <a:path w="8121650" h="483235">
                  <a:moveTo>
                    <a:pt x="8040878" y="0"/>
                  </a:moveTo>
                  <a:lnTo>
                    <a:pt x="0" y="0"/>
                  </a:lnTo>
                  <a:lnTo>
                    <a:pt x="0" y="483107"/>
                  </a:lnTo>
                  <a:lnTo>
                    <a:pt x="8040878" y="483107"/>
                  </a:lnTo>
                  <a:lnTo>
                    <a:pt x="8072211" y="476777"/>
                  </a:lnTo>
                  <a:lnTo>
                    <a:pt x="8097805" y="459517"/>
                  </a:lnTo>
                  <a:lnTo>
                    <a:pt x="8115065" y="433923"/>
                  </a:lnTo>
                  <a:lnTo>
                    <a:pt x="8121396" y="402589"/>
                  </a:lnTo>
                  <a:lnTo>
                    <a:pt x="8121396" y="80517"/>
                  </a:lnTo>
                  <a:lnTo>
                    <a:pt x="8115065" y="49184"/>
                  </a:lnTo>
                  <a:lnTo>
                    <a:pt x="8097805" y="23590"/>
                  </a:lnTo>
                  <a:lnTo>
                    <a:pt x="8072211" y="6330"/>
                  </a:lnTo>
                  <a:lnTo>
                    <a:pt x="804087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00278" y="1447038"/>
              <a:ext cx="8121650" cy="483234"/>
            </a:xfrm>
            <a:custGeom>
              <a:avLst/>
              <a:gdLst/>
              <a:ahLst/>
              <a:cxnLst/>
              <a:rect l="l" t="t" r="r" b="b"/>
              <a:pathLst>
                <a:path w="8121650" h="483235">
                  <a:moveTo>
                    <a:pt x="8121396" y="80517"/>
                  </a:moveTo>
                  <a:lnTo>
                    <a:pt x="8121396" y="402589"/>
                  </a:lnTo>
                  <a:lnTo>
                    <a:pt x="8115065" y="433923"/>
                  </a:lnTo>
                  <a:lnTo>
                    <a:pt x="8097805" y="459517"/>
                  </a:lnTo>
                  <a:lnTo>
                    <a:pt x="8072211" y="476777"/>
                  </a:lnTo>
                  <a:lnTo>
                    <a:pt x="8040878" y="483107"/>
                  </a:lnTo>
                  <a:lnTo>
                    <a:pt x="0" y="483107"/>
                  </a:lnTo>
                  <a:lnTo>
                    <a:pt x="0" y="0"/>
                  </a:lnTo>
                  <a:lnTo>
                    <a:pt x="8040878" y="0"/>
                  </a:lnTo>
                  <a:lnTo>
                    <a:pt x="8072211" y="6330"/>
                  </a:lnTo>
                  <a:lnTo>
                    <a:pt x="8097805" y="23590"/>
                  </a:lnTo>
                  <a:lnTo>
                    <a:pt x="8115065" y="49184"/>
                  </a:lnTo>
                  <a:lnTo>
                    <a:pt x="8121396" y="80517"/>
                  </a:lnTo>
                  <a:close/>
                </a:path>
              </a:pathLst>
            </a:custGeom>
            <a:ln w="25908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13231" y="1430273"/>
            <a:ext cx="8059420" cy="4794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71780" marR="1055370" indent="-172720">
              <a:lnSpc>
                <a:spcPts val="1660"/>
              </a:lnSpc>
              <a:spcBef>
                <a:spcPts val="365"/>
              </a:spcBef>
              <a:buChar char="•"/>
              <a:tabLst>
                <a:tab pos="272415" algn="l"/>
              </a:tabLst>
            </a:pPr>
            <a:r>
              <a:rPr sz="1600" spc="-15" dirty="0">
                <a:latin typeface="Arial"/>
                <a:cs typeface="Arial"/>
              </a:rPr>
              <a:t>присутствуют </a:t>
            </a:r>
            <a:r>
              <a:rPr sz="1600" spc="-10" dirty="0">
                <a:latin typeface="Arial"/>
                <a:cs typeface="Arial"/>
              </a:rPr>
              <a:t>актуальные </a:t>
            </a:r>
            <a:r>
              <a:rPr sz="1600" spc="-5" dirty="0">
                <a:latin typeface="Arial"/>
                <a:cs typeface="Arial"/>
              </a:rPr>
              <a:t>ссылки на профессиональные </a:t>
            </a:r>
            <a:r>
              <a:rPr sz="1600" spc="-10" dirty="0">
                <a:latin typeface="Arial"/>
                <a:cs typeface="Arial"/>
              </a:rPr>
              <a:t>сообщества </a:t>
            </a:r>
            <a:r>
              <a:rPr sz="1600" spc="-5" dirty="0">
                <a:latin typeface="Arial"/>
                <a:cs typeface="Arial"/>
              </a:rPr>
              <a:t>в  социальных </a:t>
            </a:r>
            <a:r>
              <a:rPr sz="1600" spc="-15" dirty="0">
                <a:latin typeface="Arial"/>
                <a:cs typeface="Arial"/>
              </a:rPr>
              <a:t>сетях </a:t>
            </a:r>
            <a:r>
              <a:rPr sz="1600" spc="-5" dirty="0">
                <a:latin typeface="Arial"/>
                <a:cs typeface="Arial"/>
              </a:rPr>
              <a:t>и профессиональные </a:t>
            </a:r>
            <a:r>
              <a:rPr sz="1600" spc="-20" dirty="0">
                <a:latin typeface="Arial"/>
                <a:cs typeface="Arial"/>
              </a:rPr>
              <a:t>блоги </a:t>
            </a:r>
            <a:r>
              <a:rPr sz="1600" spc="-15" dirty="0">
                <a:latin typeface="Arial"/>
                <a:cs typeface="Arial"/>
              </a:rPr>
              <a:t>значимых</a:t>
            </a:r>
            <a:r>
              <a:rPr sz="1600" spc="1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экспертов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67576" y="2093912"/>
            <a:ext cx="546100" cy="768350"/>
            <a:chOff x="167576" y="2093912"/>
            <a:chExt cx="546100" cy="768350"/>
          </a:xfrm>
        </p:grpSpPr>
        <p:sp>
          <p:nvSpPr>
            <p:cNvPr id="27" name="object 27"/>
            <p:cNvSpPr/>
            <p:nvPr/>
          </p:nvSpPr>
          <p:spPr>
            <a:xfrm>
              <a:off x="180593" y="2106929"/>
              <a:ext cx="520065" cy="742315"/>
            </a:xfrm>
            <a:custGeom>
              <a:avLst/>
              <a:gdLst/>
              <a:ahLst/>
              <a:cxnLst/>
              <a:rect l="l" t="t" r="r" b="b"/>
              <a:pathLst>
                <a:path w="520065" h="742314">
                  <a:moveTo>
                    <a:pt x="519684" y="0"/>
                  </a:moveTo>
                  <a:lnTo>
                    <a:pt x="259842" y="259842"/>
                  </a:lnTo>
                  <a:lnTo>
                    <a:pt x="0" y="0"/>
                  </a:lnTo>
                  <a:lnTo>
                    <a:pt x="0" y="482345"/>
                  </a:lnTo>
                  <a:lnTo>
                    <a:pt x="259842" y="742188"/>
                  </a:lnTo>
                  <a:lnTo>
                    <a:pt x="519684" y="482345"/>
                  </a:lnTo>
                  <a:lnTo>
                    <a:pt x="519684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0593" y="2106929"/>
              <a:ext cx="520065" cy="742315"/>
            </a:xfrm>
            <a:custGeom>
              <a:avLst/>
              <a:gdLst/>
              <a:ahLst/>
              <a:cxnLst/>
              <a:rect l="l" t="t" r="r" b="b"/>
              <a:pathLst>
                <a:path w="520065" h="742314">
                  <a:moveTo>
                    <a:pt x="519684" y="0"/>
                  </a:moveTo>
                  <a:lnTo>
                    <a:pt x="519684" y="482345"/>
                  </a:lnTo>
                  <a:lnTo>
                    <a:pt x="259842" y="742188"/>
                  </a:lnTo>
                  <a:lnTo>
                    <a:pt x="0" y="482345"/>
                  </a:lnTo>
                  <a:lnTo>
                    <a:pt x="0" y="0"/>
                  </a:lnTo>
                  <a:lnTo>
                    <a:pt x="259842" y="259842"/>
                  </a:lnTo>
                  <a:lnTo>
                    <a:pt x="519684" y="0"/>
                  </a:lnTo>
                  <a:close/>
                </a:path>
              </a:pathLst>
            </a:custGeom>
            <a:ln w="25908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43941" y="2304669"/>
            <a:ext cx="392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FFFFFF"/>
                </a:solidFill>
                <a:latin typeface="Georgia"/>
                <a:cs typeface="Georgia"/>
              </a:rPr>
              <a:t>3.4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87260" y="2093912"/>
            <a:ext cx="8147684" cy="509270"/>
            <a:chOff x="687260" y="2093912"/>
            <a:chExt cx="8147684" cy="509270"/>
          </a:xfrm>
        </p:grpSpPr>
        <p:sp>
          <p:nvSpPr>
            <p:cNvPr id="31" name="object 31"/>
            <p:cNvSpPr/>
            <p:nvPr/>
          </p:nvSpPr>
          <p:spPr>
            <a:xfrm>
              <a:off x="700278" y="2106929"/>
              <a:ext cx="8121650" cy="483234"/>
            </a:xfrm>
            <a:custGeom>
              <a:avLst/>
              <a:gdLst/>
              <a:ahLst/>
              <a:cxnLst/>
              <a:rect l="l" t="t" r="r" b="b"/>
              <a:pathLst>
                <a:path w="8121650" h="483235">
                  <a:moveTo>
                    <a:pt x="8040878" y="0"/>
                  </a:moveTo>
                  <a:lnTo>
                    <a:pt x="0" y="0"/>
                  </a:lnTo>
                  <a:lnTo>
                    <a:pt x="0" y="483107"/>
                  </a:lnTo>
                  <a:lnTo>
                    <a:pt x="8040878" y="483107"/>
                  </a:lnTo>
                  <a:lnTo>
                    <a:pt x="8072211" y="476777"/>
                  </a:lnTo>
                  <a:lnTo>
                    <a:pt x="8097805" y="459517"/>
                  </a:lnTo>
                  <a:lnTo>
                    <a:pt x="8115065" y="433923"/>
                  </a:lnTo>
                  <a:lnTo>
                    <a:pt x="8121396" y="402589"/>
                  </a:lnTo>
                  <a:lnTo>
                    <a:pt x="8121396" y="80518"/>
                  </a:lnTo>
                  <a:lnTo>
                    <a:pt x="8115065" y="49184"/>
                  </a:lnTo>
                  <a:lnTo>
                    <a:pt x="8097805" y="23590"/>
                  </a:lnTo>
                  <a:lnTo>
                    <a:pt x="8072211" y="6330"/>
                  </a:lnTo>
                  <a:lnTo>
                    <a:pt x="804087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00278" y="2106929"/>
              <a:ext cx="8121650" cy="483234"/>
            </a:xfrm>
            <a:custGeom>
              <a:avLst/>
              <a:gdLst/>
              <a:ahLst/>
              <a:cxnLst/>
              <a:rect l="l" t="t" r="r" b="b"/>
              <a:pathLst>
                <a:path w="8121650" h="483235">
                  <a:moveTo>
                    <a:pt x="8121396" y="80518"/>
                  </a:moveTo>
                  <a:lnTo>
                    <a:pt x="8121396" y="402589"/>
                  </a:lnTo>
                  <a:lnTo>
                    <a:pt x="8115065" y="433923"/>
                  </a:lnTo>
                  <a:lnTo>
                    <a:pt x="8097805" y="459517"/>
                  </a:lnTo>
                  <a:lnTo>
                    <a:pt x="8072211" y="476777"/>
                  </a:lnTo>
                  <a:lnTo>
                    <a:pt x="8040878" y="483107"/>
                  </a:lnTo>
                  <a:lnTo>
                    <a:pt x="0" y="483107"/>
                  </a:lnTo>
                  <a:lnTo>
                    <a:pt x="0" y="0"/>
                  </a:lnTo>
                  <a:lnTo>
                    <a:pt x="8040878" y="0"/>
                  </a:lnTo>
                  <a:lnTo>
                    <a:pt x="8072211" y="6330"/>
                  </a:lnTo>
                  <a:lnTo>
                    <a:pt x="8097805" y="23590"/>
                  </a:lnTo>
                  <a:lnTo>
                    <a:pt x="8115065" y="49184"/>
                  </a:lnTo>
                  <a:lnTo>
                    <a:pt x="8121396" y="80518"/>
                  </a:lnTo>
                  <a:close/>
                </a:path>
              </a:pathLst>
            </a:custGeom>
            <a:ln w="25908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13231" y="2195575"/>
            <a:ext cx="80594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1780" indent="-172720">
              <a:lnSpc>
                <a:spcPct val="100000"/>
              </a:lnSpc>
              <a:spcBef>
                <a:spcPts val="95"/>
              </a:spcBef>
              <a:buChar char="•"/>
              <a:tabLst>
                <a:tab pos="272415" algn="l"/>
              </a:tabLst>
            </a:pPr>
            <a:r>
              <a:rPr sz="1600" spc="-15" dirty="0">
                <a:latin typeface="Arial"/>
                <a:cs typeface="Arial"/>
              </a:rPr>
              <a:t>размещаются объявления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0" dirty="0">
                <a:latin typeface="Arial"/>
                <a:cs typeface="Arial"/>
              </a:rPr>
              <a:t>анонсы </a:t>
            </a:r>
            <a:r>
              <a:rPr sz="1600" spc="-15" dirty="0">
                <a:latin typeface="Arial"/>
                <a:cs typeface="Arial"/>
              </a:rPr>
              <a:t>образовательных</a:t>
            </a:r>
            <a:r>
              <a:rPr sz="1600" spc="9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событий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67576" y="2869628"/>
            <a:ext cx="546100" cy="770255"/>
            <a:chOff x="167576" y="2869628"/>
            <a:chExt cx="546100" cy="770255"/>
          </a:xfrm>
        </p:grpSpPr>
        <p:sp>
          <p:nvSpPr>
            <p:cNvPr id="35" name="object 35"/>
            <p:cNvSpPr/>
            <p:nvPr/>
          </p:nvSpPr>
          <p:spPr>
            <a:xfrm>
              <a:off x="180593" y="2882646"/>
              <a:ext cx="520065" cy="744220"/>
            </a:xfrm>
            <a:custGeom>
              <a:avLst/>
              <a:gdLst/>
              <a:ahLst/>
              <a:cxnLst/>
              <a:rect l="l" t="t" r="r" b="b"/>
              <a:pathLst>
                <a:path w="520065" h="744220">
                  <a:moveTo>
                    <a:pt x="519684" y="0"/>
                  </a:moveTo>
                  <a:lnTo>
                    <a:pt x="259842" y="259842"/>
                  </a:lnTo>
                  <a:lnTo>
                    <a:pt x="0" y="0"/>
                  </a:lnTo>
                  <a:lnTo>
                    <a:pt x="0" y="483870"/>
                  </a:lnTo>
                  <a:lnTo>
                    <a:pt x="259842" y="743712"/>
                  </a:lnTo>
                  <a:lnTo>
                    <a:pt x="519684" y="483870"/>
                  </a:lnTo>
                  <a:lnTo>
                    <a:pt x="519684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80593" y="2882646"/>
              <a:ext cx="520065" cy="744220"/>
            </a:xfrm>
            <a:custGeom>
              <a:avLst/>
              <a:gdLst/>
              <a:ahLst/>
              <a:cxnLst/>
              <a:rect l="l" t="t" r="r" b="b"/>
              <a:pathLst>
                <a:path w="520065" h="744220">
                  <a:moveTo>
                    <a:pt x="519684" y="0"/>
                  </a:moveTo>
                  <a:lnTo>
                    <a:pt x="519684" y="483870"/>
                  </a:lnTo>
                  <a:lnTo>
                    <a:pt x="259842" y="743712"/>
                  </a:lnTo>
                  <a:lnTo>
                    <a:pt x="0" y="483870"/>
                  </a:lnTo>
                  <a:lnTo>
                    <a:pt x="0" y="0"/>
                  </a:lnTo>
                  <a:lnTo>
                    <a:pt x="259842" y="259842"/>
                  </a:lnTo>
                  <a:lnTo>
                    <a:pt x="519684" y="0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248513" y="3081020"/>
            <a:ext cx="381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FFFFFF"/>
                </a:solidFill>
                <a:latin typeface="Georgia"/>
                <a:cs typeface="Georgia"/>
              </a:rPr>
              <a:t>3.5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87260" y="2753804"/>
            <a:ext cx="8147684" cy="741045"/>
            <a:chOff x="687260" y="2753804"/>
            <a:chExt cx="8147684" cy="741045"/>
          </a:xfrm>
        </p:grpSpPr>
        <p:sp>
          <p:nvSpPr>
            <p:cNvPr id="39" name="object 39"/>
            <p:cNvSpPr/>
            <p:nvPr/>
          </p:nvSpPr>
          <p:spPr>
            <a:xfrm>
              <a:off x="700278" y="2766822"/>
              <a:ext cx="8121650" cy="715010"/>
            </a:xfrm>
            <a:custGeom>
              <a:avLst/>
              <a:gdLst/>
              <a:ahLst/>
              <a:cxnLst/>
              <a:rect l="l" t="t" r="r" b="b"/>
              <a:pathLst>
                <a:path w="8121650" h="715010">
                  <a:moveTo>
                    <a:pt x="8002270" y="0"/>
                  </a:moveTo>
                  <a:lnTo>
                    <a:pt x="0" y="0"/>
                  </a:lnTo>
                  <a:lnTo>
                    <a:pt x="0" y="714755"/>
                  </a:lnTo>
                  <a:lnTo>
                    <a:pt x="8002270" y="714755"/>
                  </a:lnTo>
                  <a:lnTo>
                    <a:pt x="8048636" y="705393"/>
                  </a:lnTo>
                  <a:lnTo>
                    <a:pt x="8086502" y="679862"/>
                  </a:lnTo>
                  <a:lnTo>
                    <a:pt x="8112033" y="641996"/>
                  </a:lnTo>
                  <a:lnTo>
                    <a:pt x="8121396" y="595629"/>
                  </a:lnTo>
                  <a:lnTo>
                    <a:pt x="8121396" y="119125"/>
                  </a:lnTo>
                  <a:lnTo>
                    <a:pt x="8112033" y="72759"/>
                  </a:lnTo>
                  <a:lnTo>
                    <a:pt x="8086502" y="34893"/>
                  </a:lnTo>
                  <a:lnTo>
                    <a:pt x="8048636" y="9362"/>
                  </a:lnTo>
                  <a:lnTo>
                    <a:pt x="800227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00278" y="2766822"/>
              <a:ext cx="8121650" cy="715010"/>
            </a:xfrm>
            <a:custGeom>
              <a:avLst/>
              <a:gdLst/>
              <a:ahLst/>
              <a:cxnLst/>
              <a:rect l="l" t="t" r="r" b="b"/>
              <a:pathLst>
                <a:path w="8121650" h="715010">
                  <a:moveTo>
                    <a:pt x="8121396" y="119125"/>
                  </a:moveTo>
                  <a:lnTo>
                    <a:pt x="8121396" y="595629"/>
                  </a:lnTo>
                  <a:lnTo>
                    <a:pt x="8112033" y="641996"/>
                  </a:lnTo>
                  <a:lnTo>
                    <a:pt x="8086502" y="679862"/>
                  </a:lnTo>
                  <a:lnTo>
                    <a:pt x="8048636" y="705393"/>
                  </a:lnTo>
                  <a:lnTo>
                    <a:pt x="8002270" y="714755"/>
                  </a:lnTo>
                  <a:lnTo>
                    <a:pt x="0" y="714755"/>
                  </a:lnTo>
                  <a:lnTo>
                    <a:pt x="0" y="0"/>
                  </a:lnTo>
                  <a:lnTo>
                    <a:pt x="8002270" y="0"/>
                  </a:lnTo>
                  <a:lnTo>
                    <a:pt x="8048636" y="9362"/>
                  </a:lnTo>
                  <a:lnTo>
                    <a:pt x="8086502" y="34893"/>
                  </a:lnTo>
                  <a:lnTo>
                    <a:pt x="8112033" y="72759"/>
                  </a:lnTo>
                  <a:lnTo>
                    <a:pt x="8121396" y="119125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800506" y="2761614"/>
            <a:ext cx="7166609" cy="6896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84785" marR="5080" indent="-172720">
              <a:lnSpc>
                <a:spcPts val="1660"/>
              </a:lnSpc>
              <a:spcBef>
                <a:spcPts val="365"/>
              </a:spcBef>
              <a:buChar char="•"/>
              <a:tabLst>
                <a:tab pos="185420" algn="l"/>
              </a:tabLst>
            </a:pPr>
            <a:r>
              <a:rPr sz="1600" spc="-15" dirty="0">
                <a:latin typeface="Arial"/>
                <a:cs typeface="Arial"/>
              </a:rPr>
              <a:t>размещается </a:t>
            </a:r>
            <a:r>
              <a:rPr sz="1600" spc="-10" dirty="0">
                <a:latin typeface="Arial"/>
                <a:cs typeface="Arial"/>
              </a:rPr>
              <a:t>информация </a:t>
            </a:r>
            <a:r>
              <a:rPr sz="1600" spc="-5" dirty="0">
                <a:latin typeface="Arial"/>
                <a:cs typeface="Arial"/>
              </a:rPr>
              <a:t>о </a:t>
            </a:r>
            <a:r>
              <a:rPr sz="1600" spc="-10" dirty="0">
                <a:latin typeface="Arial"/>
                <a:cs typeface="Arial"/>
              </a:rPr>
              <a:t>других </a:t>
            </a:r>
            <a:r>
              <a:rPr sz="1600" spc="-15" dirty="0">
                <a:latin typeface="Arial"/>
                <a:cs typeface="Arial"/>
              </a:rPr>
              <a:t>образовательных интернет-ресурсах,  которые </a:t>
            </a:r>
            <a:r>
              <a:rPr sz="1600" spc="-10" dirty="0">
                <a:latin typeface="Arial"/>
                <a:cs typeface="Arial"/>
              </a:rPr>
              <a:t>могут </a:t>
            </a:r>
            <a:r>
              <a:rPr sz="1600" spc="-5" dirty="0">
                <a:latin typeface="Arial"/>
                <a:cs typeface="Arial"/>
              </a:rPr>
              <a:t>быть </a:t>
            </a:r>
            <a:r>
              <a:rPr sz="1600" spc="-20" dirty="0">
                <a:latin typeface="Arial"/>
                <a:cs typeface="Arial"/>
              </a:rPr>
              <a:t>полезны </a:t>
            </a:r>
            <a:r>
              <a:rPr sz="1600" spc="-5" dirty="0">
                <a:latin typeface="Arial"/>
                <a:cs typeface="Arial"/>
              </a:rPr>
              <a:t>для </a:t>
            </a:r>
            <a:r>
              <a:rPr sz="1600" spc="-15" dirty="0">
                <a:latin typeface="Arial"/>
                <a:cs typeface="Arial"/>
              </a:rPr>
              <a:t>педагогов, обучающихся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20" dirty="0">
                <a:latin typeface="Arial"/>
                <a:cs typeface="Arial"/>
              </a:rPr>
              <a:t>родителей  </a:t>
            </a:r>
            <a:r>
              <a:rPr sz="1600" spc="-15" dirty="0">
                <a:latin typeface="Arial"/>
                <a:cs typeface="Arial"/>
              </a:rPr>
              <a:t>обучающихся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67576" y="3531044"/>
            <a:ext cx="546100" cy="768350"/>
            <a:chOff x="167576" y="3531044"/>
            <a:chExt cx="546100" cy="768350"/>
          </a:xfrm>
        </p:grpSpPr>
        <p:sp>
          <p:nvSpPr>
            <p:cNvPr id="43" name="object 43"/>
            <p:cNvSpPr/>
            <p:nvPr/>
          </p:nvSpPr>
          <p:spPr>
            <a:xfrm>
              <a:off x="180593" y="3544062"/>
              <a:ext cx="520065" cy="742315"/>
            </a:xfrm>
            <a:custGeom>
              <a:avLst/>
              <a:gdLst/>
              <a:ahLst/>
              <a:cxnLst/>
              <a:rect l="l" t="t" r="r" b="b"/>
              <a:pathLst>
                <a:path w="520065" h="742314">
                  <a:moveTo>
                    <a:pt x="519684" y="0"/>
                  </a:moveTo>
                  <a:lnTo>
                    <a:pt x="259842" y="259841"/>
                  </a:lnTo>
                  <a:lnTo>
                    <a:pt x="0" y="0"/>
                  </a:lnTo>
                  <a:lnTo>
                    <a:pt x="0" y="482346"/>
                  </a:lnTo>
                  <a:lnTo>
                    <a:pt x="259842" y="742188"/>
                  </a:lnTo>
                  <a:lnTo>
                    <a:pt x="519684" y="482346"/>
                  </a:lnTo>
                  <a:lnTo>
                    <a:pt x="519684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0593" y="3544062"/>
              <a:ext cx="520065" cy="742315"/>
            </a:xfrm>
            <a:custGeom>
              <a:avLst/>
              <a:gdLst/>
              <a:ahLst/>
              <a:cxnLst/>
              <a:rect l="l" t="t" r="r" b="b"/>
              <a:pathLst>
                <a:path w="520065" h="742314">
                  <a:moveTo>
                    <a:pt x="519684" y="0"/>
                  </a:moveTo>
                  <a:lnTo>
                    <a:pt x="519684" y="482346"/>
                  </a:lnTo>
                  <a:lnTo>
                    <a:pt x="259842" y="742188"/>
                  </a:lnTo>
                  <a:lnTo>
                    <a:pt x="0" y="482346"/>
                  </a:lnTo>
                  <a:lnTo>
                    <a:pt x="0" y="0"/>
                  </a:lnTo>
                  <a:lnTo>
                    <a:pt x="259842" y="259841"/>
                  </a:lnTo>
                  <a:lnTo>
                    <a:pt x="519684" y="0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243941" y="3741216"/>
            <a:ext cx="391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FFFFFF"/>
                </a:solidFill>
                <a:latin typeface="Georgia"/>
                <a:cs typeface="Georgia"/>
              </a:rPr>
              <a:t>3.6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687260" y="3531044"/>
            <a:ext cx="8147684" cy="508000"/>
            <a:chOff x="687260" y="3531044"/>
            <a:chExt cx="8147684" cy="508000"/>
          </a:xfrm>
        </p:grpSpPr>
        <p:sp>
          <p:nvSpPr>
            <p:cNvPr id="47" name="object 47"/>
            <p:cNvSpPr/>
            <p:nvPr/>
          </p:nvSpPr>
          <p:spPr>
            <a:xfrm>
              <a:off x="700278" y="3544062"/>
              <a:ext cx="8121650" cy="481965"/>
            </a:xfrm>
            <a:custGeom>
              <a:avLst/>
              <a:gdLst/>
              <a:ahLst/>
              <a:cxnLst/>
              <a:rect l="l" t="t" r="r" b="b"/>
              <a:pathLst>
                <a:path w="8121650" h="481964">
                  <a:moveTo>
                    <a:pt x="8041132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8041132" y="481584"/>
                  </a:lnTo>
                  <a:lnTo>
                    <a:pt x="8072372" y="475275"/>
                  </a:lnTo>
                  <a:lnTo>
                    <a:pt x="8097885" y="458073"/>
                  </a:lnTo>
                  <a:lnTo>
                    <a:pt x="8115087" y="432560"/>
                  </a:lnTo>
                  <a:lnTo>
                    <a:pt x="8121396" y="401319"/>
                  </a:lnTo>
                  <a:lnTo>
                    <a:pt x="8121396" y="80263"/>
                  </a:lnTo>
                  <a:lnTo>
                    <a:pt x="8115087" y="49023"/>
                  </a:lnTo>
                  <a:lnTo>
                    <a:pt x="8097885" y="23510"/>
                  </a:lnTo>
                  <a:lnTo>
                    <a:pt x="8072372" y="6308"/>
                  </a:lnTo>
                  <a:lnTo>
                    <a:pt x="804113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00278" y="3544062"/>
              <a:ext cx="8121650" cy="481965"/>
            </a:xfrm>
            <a:custGeom>
              <a:avLst/>
              <a:gdLst/>
              <a:ahLst/>
              <a:cxnLst/>
              <a:rect l="l" t="t" r="r" b="b"/>
              <a:pathLst>
                <a:path w="8121650" h="481964">
                  <a:moveTo>
                    <a:pt x="8121396" y="80263"/>
                  </a:moveTo>
                  <a:lnTo>
                    <a:pt x="8121396" y="401319"/>
                  </a:lnTo>
                  <a:lnTo>
                    <a:pt x="8115087" y="432560"/>
                  </a:lnTo>
                  <a:lnTo>
                    <a:pt x="8097885" y="458073"/>
                  </a:lnTo>
                  <a:lnTo>
                    <a:pt x="8072372" y="475275"/>
                  </a:lnTo>
                  <a:lnTo>
                    <a:pt x="8041132" y="481584"/>
                  </a:lnTo>
                  <a:lnTo>
                    <a:pt x="0" y="481584"/>
                  </a:lnTo>
                  <a:lnTo>
                    <a:pt x="0" y="0"/>
                  </a:lnTo>
                  <a:lnTo>
                    <a:pt x="8041132" y="0"/>
                  </a:lnTo>
                  <a:lnTo>
                    <a:pt x="8072372" y="6308"/>
                  </a:lnTo>
                  <a:lnTo>
                    <a:pt x="8097885" y="23510"/>
                  </a:lnTo>
                  <a:lnTo>
                    <a:pt x="8115087" y="49023"/>
                  </a:lnTo>
                  <a:lnTo>
                    <a:pt x="8121396" y="80263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713231" y="3526916"/>
            <a:ext cx="8059420" cy="4794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71780" marR="694055" indent="-172720">
              <a:lnSpc>
                <a:spcPts val="1660"/>
              </a:lnSpc>
              <a:spcBef>
                <a:spcPts val="365"/>
              </a:spcBef>
              <a:buChar char="•"/>
              <a:tabLst>
                <a:tab pos="272415" algn="l"/>
              </a:tabLst>
            </a:pPr>
            <a:r>
              <a:rPr sz="1600" spc="-15" dirty="0">
                <a:latin typeface="Arial"/>
                <a:cs typeface="Arial"/>
              </a:rPr>
              <a:t>обеспечивается </a:t>
            </a:r>
            <a:r>
              <a:rPr sz="1600" spc="-10" dirty="0">
                <a:latin typeface="Arial"/>
                <a:cs typeface="Arial"/>
              </a:rPr>
              <a:t>возможность оперативной </a:t>
            </a:r>
            <a:r>
              <a:rPr sz="1600" spc="-5" dirty="0">
                <a:latin typeface="Arial"/>
                <a:cs typeface="Arial"/>
              </a:rPr>
              <a:t>коммуникации </a:t>
            </a:r>
            <a:r>
              <a:rPr sz="1600" spc="-20" dirty="0">
                <a:latin typeface="Arial"/>
                <a:cs typeface="Arial"/>
              </a:rPr>
              <a:t>пользователей </a:t>
            </a:r>
            <a:r>
              <a:rPr sz="1600" spc="-5" dirty="0">
                <a:latin typeface="Arial"/>
                <a:cs typeface="Arial"/>
              </a:rPr>
              <a:t>с  </a:t>
            </a:r>
            <a:r>
              <a:rPr sz="1600" spc="-20" dirty="0">
                <a:latin typeface="Arial"/>
                <a:cs typeface="Arial"/>
              </a:rPr>
              <a:t>педагогом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67576" y="4190936"/>
            <a:ext cx="546100" cy="768350"/>
            <a:chOff x="167576" y="4190936"/>
            <a:chExt cx="546100" cy="768350"/>
          </a:xfrm>
        </p:grpSpPr>
        <p:sp>
          <p:nvSpPr>
            <p:cNvPr id="51" name="object 51"/>
            <p:cNvSpPr/>
            <p:nvPr/>
          </p:nvSpPr>
          <p:spPr>
            <a:xfrm>
              <a:off x="180593" y="4203953"/>
              <a:ext cx="520065" cy="742315"/>
            </a:xfrm>
            <a:custGeom>
              <a:avLst/>
              <a:gdLst/>
              <a:ahLst/>
              <a:cxnLst/>
              <a:rect l="l" t="t" r="r" b="b"/>
              <a:pathLst>
                <a:path w="520065" h="742314">
                  <a:moveTo>
                    <a:pt x="519684" y="0"/>
                  </a:moveTo>
                  <a:lnTo>
                    <a:pt x="259842" y="259842"/>
                  </a:lnTo>
                  <a:lnTo>
                    <a:pt x="0" y="0"/>
                  </a:lnTo>
                  <a:lnTo>
                    <a:pt x="0" y="482346"/>
                  </a:lnTo>
                  <a:lnTo>
                    <a:pt x="259842" y="742188"/>
                  </a:lnTo>
                  <a:lnTo>
                    <a:pt x="519684" y="482346"/>
                  </a:lnTo>
                  <a:lnTo>
                    <a:pt x="519684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80593" y="4203953"/>
              <a:ext cx="520065" cy="742315"/>
            </a:xfrm>
            <a:custGeom>
              <a:avLst/>
              <a:gdLst/>
              <a:ahLst/>
              <a:cxnLst/>
              <a:rect l="l" t="t" r="r" b="b"/>
              <a:pathLst>
                <a:path w="520065" h="742314">
                  <a:moveTo>
                    <a:pt x="519684" y="0"/>
                  </a:moveTo>
                  <a:lnTo>
                    <a:pt x="519684" y="482346"/>
                  </a:lnTo>
                  <a:lnTo>
                    <a:pt x="259842" y="742188"/>
                  </a:lnTo>
                  <a:lnTo>
                    <a:pt x="0" y="482346"/>
                  </a:lnTo>
                  <a:lnTo>
                    <a:pt x="0" y="0"/>
                  </a:lnTo>
                  <a:lnTo>
                    <a:pt x="259842" y="259842"/>
                  </a:lnTo>
                  <a:lnTo>
                    <a:pt x="519684" y="0"/>
                  </a:lnTo>
                  <a:close/>
                </a:path>
              </a:pathLst>
            </a:custGeom>
            <a:ln w="25908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253085" y="4401413"/>
            <a:ext cx="373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FFFFFF"/>
                </a:solidFill>
                <a:latin typeface="Georgia"/>
                <a:cs typeface="Georgia"/>
              </a:rPr>
              <a:t>3.7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687323" y="4191000"/>
            <a:ext cx="8147684" cy="508000"/>
            <a:chOff x="687323" y="4191000"/>
            <a:chExt cx="8147684" cy="508000"/>
          </a:xfrm>
        </p:grpSpPr>
        <p:sp>
          <p:nvSpPr>
            <p:cNvPr id="55" name="object 55"/>
            <p:cNvSpPr/>
            <p:nvPr/>
          </p:nvSpPr>
          <p:spPr>
            <a:xfrm>
              <a:off x="700277" y="4203953"/>
              <a:ext cx="8121650" cy="481965"/>
            </a:xfrm>
            <a:custGeom>
              <a:avLst/>
              <a:gdLst/>
              <a:ahLst/>
              <a:cxnLst/>
              <a:rect l="l" t="t" r="r" b="b"/>
              <a:pathLst>
                <a:path w="8121650" h="481964">
                  <a:moveTo>
                    <a:pt x="8041132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8041132" y="481584"/>
                  </a:lnTo>
                  <a:lnTo>
                    <a:pt x="8072372" y="475275"/>
                  </a:lnTo>
                  <a:lnTo>
                    <a:pt x="8097885" y="458073"/>
                  </a:lnTo>
                  <a:lnTo>
                    <a:pt x="8115087" y="432560"/>
                  </a:lnTo>
                  <a:lnTo>
                    <a:pt x="8121396" y="401320"/>
                  </a:lnTo>
                  <a:lnTo>
                    <a:pt x="8121396" y="80264"/>
                  </a:lnTo>
                  <a:lnTo>
                    <a:pt x="8115087" y="49023"/>
                  </a:lnTo>
                  <a:lnTo>
                    <a:pt x="8097885" y="23510"/>
                  </a:lnTo>
                  <a:lnTo>
                    <a:pt x="8072372" y="6308"/>
                  </a:lnTo>
                  <a:lnTo>
                    <a:pt x="804113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00277" y="4203953"/>
              <a:ext cx="8121650" cy="481965"/>
            </a:xfrm>
            <a:custGeom>
              <a:avLst/>
              <a:gdLst/>
              <a:ahLst/>
              <a:cxnLst/>
              <a:rect l="l" t="t" r="r" b="b"/>
              <a:pathLst>
                <a:path w="8121650" h="481964">
                  <a:moveTo>
                    <a:pt x="8121396" y="80264"/>
                  </a:moveTo>
                  <a:lnTo>
                    <a:pt x="8121396" y="401320"/>
                  </a:lnTo>
                  <a:lnTo>
                    <a:pt x="8115087" y="432560"/>
                  </a:lnTo>
                  <a:lnTo>
                    <a:pt x="8097885" y="458073"/>
                  </a:lnTo>
                  <a:lnTo>
                    <a:pt x="8072372" y="475275"/>
                  </a:lnTo>
                  <a:lnTo>
                    <a:pt x="8041132" y="481584"/>
                  </a:lnTo>
                  <a:lnTo>
                    <a:pt x="0" y="481584"/>
                  </a:lnTo>
                  <a:lnTo>
                    <a:pt x="0" y="0"/>
                  </a:lnTo>
                  <a:lnTo>
                    <a:pt x="8041132" y="0"/>
                  </a:lnTo>
                  <a:lnTo>
                    <a:pt x="8072372" y="6308"/>
                  </a:lnTo>
                  <a:lnTo>
                    <a:pt x="8097885" y="23510"/>
                  </a:lnTo>
                  <a:lnTo>
                    <a:pt x="8115087" y="49023"/>
                  </a:lnTo>
                  <a:lnTo>
                    <a:pt x="8121396" y="80264"/>
                  </a:lnTo>
                  <a:close/>
                </a:path>
              </a:pathLst>
            </a:custGeom>
            <a:ln w="25908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713231" y="4292295"/>
            <a:ext cx="80594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1780" indent="-172720">
              <a:lnSpc>
                <a:spcPct val="100000"/>
              </a:lnSpc>
              <a:spcBef>
                <a:spcPts val="95"/>
              </a:spcBef>
              <a:buChar char="•"/>
              <a:tabLst>
                <a:tab pos="272415" algn="l"/>
              </a:tabLst>
            </a:pPr>
            <a:r>
              <a:rPr sz="1600" spc="-10" dirty="0">
                <a:latin typeface="Arial"/>
                <a:cs typeface="Arial"/>
              </a:rPr>
              <a:t>проводится систематическое </a:t>
            </a:r>
            <a:r>
              <a:rPr sz="1600" spc="-15" dirty="0">
                <a:latin typeface="Arial"/>
                <a:cs typeface="Arial"/>
              </a:rPr>
              <a:t>(еженедельное) обновление </a:t>
            </a:r>
            <a:r>
              <a:rPr sz="1600" spc="-10" dirty="0">
                <a:latin typeface="Arial"/>
                <a:cs typeface="Arial"/>
              </a:rPr>
              <a:t>новостной</a:t>
            </a:r>
            <a:r>
              <a:rPr sz="1600" spc="1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ленты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7576" y="115760"/>
            <a:ext cx="532130" cy="748665"/>
            <a:chOff x="167576" y="115760"/>
            <a:chExt cx="532130" cy="748665"/>
          </a:xfrm>
        </p:grpSpPr>
        <p:sp>
          <p:nvSpPr>
            <p:cNvPr id="3" name="object 3"/>
            <p:cNvSpPr/>
            <p:nvPr/>
          </p:nvSpPr>
          <p:spPr>
            <a:xfrm>
              <a:off x="180593" y="128777"/>
              <a:ext cx="506095" cy="722630"/>
            </a:xfrm>
            <a:custGeom>
              <a:avLst/>
              <a:gdLst/>
              <a:ahLst/>
              <a:cxnLst/>
              <a:rect l="l" t="t" r="r" b="b"/>
              <a:pathLst>
                <a:path w="506095" h="722630">
                  <a:moveTo>
                    <a:pt x="505968" y="0"/>
                  </a:moveTo>
                  <a:lnTo>
                    <a:pt x="252984" y="252984"/>
                  </a:lnTo>
                  <a:lnTo>
                    <a:pt x="0" y="0"/>
                  </a:lnTo>
                  <a:lnTo>
                    <a:pt x="0" y="469392"/>
                  </a:lnTo>
                  <a:lnTo>
                    <a:pt x="252984" y="722376"/>
                  </a:lnTo>
                  <a:lnTo>
                    <a:pt x="505968" y="469392"/>
                  </a:lnTo>
                  <a:lnTo>
                    <a:pt x="505968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0593" y="128777"/>
              <a:ext cx="506095" cy="722630"/>
            </a:xfrm>
            <a:custGeom>
              <a:avLst/>
              <a:gdLst/>
              <a:ahLst/>
              <a:cxnLst/>
              <a:rect l="l" t="t" r="r" b="b"/>
              <a:pathLst>
                <a:path w="506095" h="722630">
                  <a:moveTo>
                    <a:pt x="505968" y="0"/>
                  </a:moveTo>
                  <a:lnTo>
                    <a:pt x="505968" y="469392"/>
                  </a:lnTo>
                  <a:lnTo>
                    <a:pt x="252984" y="722376"/>
                  </a:lnTo>
                  <a:lnTo>
                    <a:pt x="0" y="469392"/>
                  </a:lnTo>
                  <a:lnTo>
                    <a:pt x="0" y="0"/>
                  </a:lnTo>
                  <a:lnTo>
                    <a:pt x="252984" y="252984"/>
                  </a:lnTo>
                  <a:lnTo>
                    <a:pt x="505968" y="0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53085" y="316229"/>
            <a:ext cx="360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FFFF"/>
                </a:solidFill>
                <a:latin typeface="Georgia"/>
                <a:cs typeface="Georgia"/>
              </a:rPr>
              <a:t>4.1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73544" y="115760"/>
            <a:ext cx="8161655" cy="497205"/>
            <a:chOff x="673544" y="115760"/>
            <a:chExt cx="8161655" cy="497205"/>
          </a:xfrm>
        </p:grpSpPr>
        <p:sp>
          <p:nvSpPr>
            <p:cNvPr id="7" name="object 7"/>
            <p:cNvSpPr/>
            <p:nvPr/>
          </p:nvSpPr>
          <p:spPr>
            <a:xfrm>
              <a:off x="686561" y="128777"/>
              <a:ext cx="8135620" cy="471170"/>
            </a:xfrm>
            <a:custGeom>
              <a:avLst/>
              <a:gdLst/>
              <a:ahLst/>
              <a:cxnLst/>
              <a:rect l="l" t="t" r="r" b="b"/>
              <a:pathLst>
                <a:path w="8135620" h="471170">
                  <a:moveTo>
                    <a:pt x="8056626" y="0"/>
                  </a:moveTo>
                  <a:lnTo>
                    <a:pt x="0" y="0"/>
                  </a:lnTo>
                  <a:lnTo>
                    <a:pt x="0" y="470916"/>
                  </a:lnTo>
                  <a:lnTo>
                    <a:pt x="8056626" y="470916"/>
                  </a:lnTo>
                  <a:lnTo>
                    <a:pt x="8087159" y="464742"/>
                  </a:lnTo>
                  <a:lnTo>
                    <a:pt x="8112109" y="447913"/>
                  </a:lnTo>
                  <a:lnTo>
                    <a:pt x="8128938" y="422963"/>
                  </a:lnTo>
                  <a:lnTo>
                    <a:pt x="8135111" y="392430"/>
                  </a:lnTo>
                  <a:lnTo>
                    <a:pt x="8135111" y="78486"/>
                  </a:lnTo>
                  <a:lnTo>
                    <a:pt x="8128938" y="47952"/>
                  </a:lnTo>
                  <a:lnTo>
                    <a:pt x="8112109" y="23002"/>
                  </a:lnTo>
                  <a:lnTo>
                    <a:pt x="8087159" y="6173"/>
                  </a:lnTo>
                  <a:lnTo>
                    <a:pt x="805662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6561" y="128777"/>
              <a:ext cx="8135620" cy="471170"/>
            </a:xfrm>
            <a:custGeom>
              <a:avLst/>
              <a:gdLst/>
              <a:ahLst/>
              <a:cxnLst/>
              <a:rect l="l" t="t" r="r" b="b"/>
              <a:pathLst>
                <a:path w="8135620" h="471170">
                  <a:moveTo>
                    <a:pt x="8135111" y="78486"/>
                  </a:moveTo>
                  <a:lnTo>
                    <a:pt x="8135111" y="392430"/>
                  </a:lnTo>
                  <a:lnTo>
                    <a:pt x="8128938" y="422963"/>
                  </a:lnTo>
                  <a:lnTo>
                    <a:pt x="8112109" y="447913"/>
                  </a:lnTo>
                  <a:lnTo>
                    <a:pt x="8087159" y="464742"/>
                  </a:lnTo>
                  <a:lnTo>
                    <a:pt x="8056626" y="470916"/>
                  </a:lnTo>
                  <a:lnTo>
                    <a:pt x="0" y="470916"/>
                  </a:lnTo>
                  <a:lnTo>
                    <a:pt x="0" y="0"/>
                  </a:lnTo>
                  <a:lnTo>
                    <a:pt x="8056626" y="0"/>
                  </a:lnTo>
                  <a:lnTo>
                    <a:pt x="8087159" y="6173"/>
                  </a:lnTo>
                  <a:lnTo>
                    <a:pt x="8112109" y="23002"/>
                  </a:lnTo>
                  <a:lnTo>
                    <a:pt x="8128938" y="47952"/>
                  </a:lnTo>
                  <a:lnTo>
                    <a:pt x="8135111" y="78486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86485" y="104978"/>
            <a:ext cx="7931150" cy="4800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720">
              <a:lnSpc>
                <a:spcPts val="1789"/>
              </a:lnSpc>
              <a:spcBef>
                <a:spcPts val="95"/>
              </a:spcBef>
              <a:buChar char="•"/>
              <a:tabLst>
                <a:tab pos="185420" algn="l"/>
              </a:tabLst>
            </a:pPr>
            <a:r>
              <a:rPr sz="1600" spc="-10" dirty="0">
                <a:latin typeface="Arial"/>
                <a:cs typeface="Arial"/>
              </a:rPr>
              <a:t>проектируется адекватная </a:t>
            </a:r>
            <a:r>
              <a:rPr sz="1600" spc="-15" dirty="0">
                <a:latin typeface="Arial"/>
                <a:cs typeface="Arial"/>
              </a:rPr>
              <a:t>образовательным </a:t>
            </a:r>
            <a:r>
              <a:rPr sz="1600" spc="-20" dirty="0">
                <a:latin typeface="Arial"/>
                <a:cs typeface="Arial"/>
              </a:rPr>
              <a:t>целям </a:t>
            </a:r>
            <a:r>
              <a:rPr sz="1600" spc="-15" dirty="0">
                <a:latin typeface="Arial"/>
                <a:cs typeface="Arial"/>
              </a:rPr>
              <a:t>виртуальная среда</a:t>
            </a:r>
            <a:r>
              <a:rPr sz="1600" spc="18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интернет-</a:t>
            </a:r>
            <a:endParaRPr sz="1600">
              <a:latin typeface="Arial"/>
              <a:cs typeface="Arial"/>
            </a:endParaRPr>
          </a:p>
          <a:p>
            <a:pPr marL="184785">
              <a:lnSpc>
                <a:spcPts val="1789"/>
              </a:lnSpc>
            </a:pPr>
            <a:r>
              <a:rPr sz="1600" spc="-10" dirty="0">
                <a:latin typeface="Arial"/>
                <a:cs typeface="Arial"/>
              </a:rPr>
              <a:t>ресурса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67576" y="809180"/>
            <a:ext cx="532130" cy="748665"/>
            <a:chOff x="167576" y="809180"/>
            <a:chExt cx="532130" cy="748665"/>
          </a:xfrm>
        </p:grpSpPr>
        <p:sp>
          <p:nvSpPr>
            <p:cNvPr id="11" name="object 11"/>
            <p:cNvSpPr/>
            <p:nvPr/>
          </p:nvSpPr>
          <p:spPr>
            <a:xfrm>
              <a:off x="180593" y="822198"/>
              <a:ext cx="506095" cy="722630"/>
            </a:xfrm>
            <a:custGeom>
              <a:avLst/>
              <a:gdLst/>
              <a:ahLst/>
              <a:cxnLst/>
              <a:rect l="l" t="t" r="r" b="b"/>
              <a:pathLst>
                <a:path w="506095" h="722630">
                  <a:moveTo>
                    <a:pt x="505968" y="0"/>
                  </a:moveTo>
                  <a:lnTo>
                    <a:pt x="252984" y="252984"/>
                  </a:lnTo>
                  <a:lnTo>
                    <a:pt x="0" y="0"/>
                  </a:lnTo>
                  <a:lnTo>
                    <a:pt x="0" y="469391"/>
                  </a:lnTo>
                  <a:lnTo>
                    <a:pt x="252984" y="722376"/>
                  </a:lnTo>
                  <a:lnTo>
                    <a:pt x="505968" y="469391"/>
                  </a:lnTo>
                  <a:lnTo>
                    <a:pt x="505968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0593" y="822198"/>
              <a:ext cx="506095" cy="722630"/>
            </a:xfrm>
            <a:custGeom>
              <a:avLst/>
              <a:gdLst/>
              <a:ahLst/>
              <a:cxnLst/>
              <a:rect l="l" t="t" r="r" b="b"/>
              <a:pathLst>
                <a:path w="506095" h="722630">
                  <a:moveTo>
                    <a:pt x="505968" y="0"/>
                  </a:moveTo>
                  <a:lnTo>
                    <a:pt x="505968" y="469391"/>
                  </a:lnTo>
                  <a:lnTo>
                    <a:pt x="252984" y="722376"/>
                  </a:lnTo>
                  <a:lnTo>
                    <a:pt x="0" y="469391"/>
                  </a:lnTo>
                  <a:lnTo>
                    <a:pt x="0" y="0"/>
                  </a:lnTo>
                  <a:lnTo>
                    <a:pt x="252984" y="252984"/>
                  </a:lnTo>
                  <a:lnTo>
                    <a:pt x="505968" y="0"/>
                  </a:lnTo>
                  <a:close/>
                </a:path>
              </a:pathLst>
            </a:custGeom>
            <a:ln w="25908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36321" y="1008634"/>
            <a:ext cx="391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FFFF"/>
                </a:solidFill>
                <a:latin typeface="Georgia"/>
                <a:cs typeface="Georgia"/>
              </a:rPr>
              <a:t>4.2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73544" y="758888"/>
            <a:ext cx="8161655" cy="594995"/>
            <a:chOff x="673544" y="758888"/>
            <a:chExt cx="8161655" cy="594995"/>
          </a:xfrm>
        </p:grpSpPr>
        <p:sp>
          <p:nvSpPr>
            <p:cNvPr id="15" name="object 15"/>
            <p:cNvSpPr/>
            <p:nvPr/>
          </p:nvSpPr>
          <p:spPr>
            <a:xfrm>
              <a:off x="686561" y="771906"/>
              <a:ext cx="8135620" cy="568960"/>
            </a:xfrm>
            <a:custGeom>
              <a:avLst/>
              <a:gdLst/>
              <a:ahLst/>
              <a:cxnLst/>
              <a:rect l="l" t="t" r="r" b="b"/>
              <a:pathLst>
                <a:path w="8135620" h="568960">
                  <a:moveTo>
                    <a:pt x="8040369" y="0"/>
                  </a:moveTo>
                  <a:lnTo>
                    <a:pt x="0" y="0"/>
                  </a:lnTo>
                  <a:lnTo>
                    <a:pt x="0" y="568452"/>
                  </a:lnTo>
                  <a:lnTo>
                    <a:pt x="8040369" y="568452"/>
                  </a:lnTo>
                  <a:lnTo>
                    <a:pt x="8077247" y="561006"/>
                  </a:lnTo>
                  <a:lnTo>
                    <a:pt x="8107362" y="540702"/>
                  </a:lnTo>
                  <a:lnTo>
                    <a:pt x="8127666" y="510587"/>
                  </a:lnTo>
                  <a:lnTo>
                    <a:pt x="8135111" y="473710"/>
                  </a:lnTo>
                  <a:lnTo>
                    <a:pt x="8135111" y="94742"/>
                  </a:lnTo>
                  <a:lnTo>
                    <a:pt x="8127666" y="57864"/>
                  </a:lnTo>
                  <a:lnTo>
                    <a:pt x="8107362" y="27749"/>
                  </a:lnTo>
                  <a:lnTo>
                    <a:pt x="8077247" y="7445"/>
                  </a:lnTo>
                  <a:lnTo>
                    <a:pt x="804036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86561" y="771906"/>
              <a:ext cx="8135620" cy="568960"/>
            </a:xfrm>
            <a:custGeom>
              <a:avLst/>
              <a:gdLst/>
              <a:ahLst/>
              <a:cxnLst/>
              <a:rect l="l" t="t" r="r" b="b"/>
              <a:pathLst>
                <a:path w="8135620" h="568960">
                  <a:moveTo>
                    <a:pt x="8135111" y="94742"/>
                  </a:moveTo>
                  <a:lnTo>
                    <a:pt x="8135111" y="473710"/>
                  </a:lnTo>
                  <a:lnTo>
                    <a:pt x="8127666" y="510587"/>
                  </a:lnTo>
                  <a:lnTo>
                    <a:pt x="8107362" y="540702"/>
                  </a:lnTo>
                  <a:lnTo>
                    <a:pt x="8077247" y="561006"/>
                  </a:lnTo>
                  <a:lnTo>
                    <a:pt x="8040369" y="568452"/>
                  </a:lnTo>
                  <a:lnTo>
                    <a:pt x="0" y="568452"/>
                  </a:lnTo>
                  <a:lnTo>
                    <a:pt x="0" y="0"/>
                  </a:lnTo>
                  <a:lnTo>
                    <a:pt x="8040369" y="0"/>
                  </a:lnTo>
                  <a:lnTo>
                    <a:pt x="8077247" y="7445"/>
                  </a:lnTo>
                  <a:lnTo>
                    <a:pt x="8107362" y="27749"/>
                  </a:lnTo>
                  <a:lnTo>
                    <a:pt x="8127666" y="57864"/>
                  </a:lnTo>
                  <a:lnTo>
                    <a:pt x="8135111" y="94742"/>
                  </a:lnTo>
                  <a:close/>
                </a:path>
              </a:pathLst>
            </a:custGeom>
            <a:ln w="25908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99516" y="797813"/>
            <a:ext cx="8094980" cy="4794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71780" marR="243204" indent="-172720">
              <a:lnSpc>
                <a:spcPts val="1660"/>
              </a:lnSpc>
              <a:spcBef>
                <a:spcPts val="365"/>
              </a:spcBef>
              <a:buChar char="•"/>
              <a:tabLst>
                <a:tab pos="272415" algn="l"/>
              </a:tabLst>
            </a:pPr>
            <a:r>
              <a:rPr sz="1600" spc="-15" dirty="0">
                <a:latin typeface="Arial"/>
                <a:cs typeface="Arial"/>
              </a:rPr>
              <a:t>учитываются </a:t>
            </a:r>
            <a:r>
              <a:rPr sz="1600" spc="-10" dirty="0">
                <a:latin typeface="Arial"/>
                <a:cs typeface="Arial"/>
              </a:rPr>
              <a:t>требования здоровьесбережения, </a:t>
            </a:r>
            <a:r>
              <a:rPr sz="1600" spc="-5" dirty="0">
                <a:latin typeface="Arial"/>
                <a:cs typeface="Arial"/>
              </a:rPr>
              <a:t>в </a:t>
            </a:r>
            <a:r>
              <a:rPr sz="1600" spc="-10" dirty="0">
                <a:latin typeface="Arial"/>
                <a:cs typeface="Arial"/>
              </a:rPr>
              <a:t>том </a:t>
            </a:r>
            <a:r>
              <a:rPr sz="1600" spc="-5" dirty="0">
                <a:latin typeface="Arial"/>
                <a:cs typeface="Arial"/>
              </a:rPr>
              <a:t>числе в </a:t>
            </a:r>
            <a:r>
              <a:rPr sz="1600" spc="-10" dirty="0">
                <a:latin typeface="Arial"/>
                <a:cs typeface="Arial"/>
              </a:rPr>
              <a:t>размере </a:t>
            </a:r>
            <a:r>
              <a:rPr sz="1600" spc="-15" dirty="0">
                <a:latin typeface="Arial"/>
                <a:cs typeface="Arial"/>
              </a:rPr>
              <a:t>шрифта,  цветовых </a:t>
            </a:r>
            <a:r>
              <a:rPr sz="1600" spc="-10" dirty="0">
                <a:latin typeface="Arial"/>
                <a:cs typeface="Arial"/>
              </a:rPr>
              <a:t>решениях, четкости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0" dirty="0">
                <a:latin typeface="Arial"/>
                <a:cs typeface="Arial"/>
              </a:rPr>
              <a:t>резкости изображений </a:t>
            </a:r>
            <a:r>
              <a:rPr sz="1600" spc="-5" dirty="0">
                <a:latin typeface="Arial"/>
                <a:cs typeface="Arial"/>
              </a:rPr>
              <a:t>и</a:t>
            </a:r>
            <a:r>
              <a:rPr sz="1600" spc="1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др.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67576" y="1589468"/>
            <a:ext cx="532130" cy="748665"/>
            <a:chOff x="167576" y="1589468"/>
            <a:chExt cx="532130" cy="748665"/>
          </a:xfrm>
        </p:grpSpPr>
        <p:sp>
          <p:nvSpPr>
            <p:cNvPr id="19" name="object 19"/>
            <p:cNvSpPr/>
            <p:nvPr/>
          </p:nvSpPr>
          <p:spPr>
            <a:xfrm>
              <a:off x="180593" y="1602485"/>
              <a:ext cx="506095" cy="722630"/>
            </a:xfrm>
            <a:custGeom>
              <a:avLst/>
              <a:gdLst/>
              <a:ahLst/>
              <a:cxnLst/>
              <a:rect l="l" t="t" r="r" b="b"/>
              <a:pathLst>
                <a:path w="506095" h="722630">
                  <a:moveTo>
                    <a:pt x="505968" y="0"/>
                  </a:moveTo>
                  <a:lnTo>
                    <a:pt x="252984" y="252984"/>
                  </a:lnTo>
                  <a:lnTo>
                    <a:pt x="0" y="0"/>
                  </a:lnTo>
                  <a:lnTo>
                    <a:pt x="0" y="469391"/>
                  </a:lnTo>
                  <a:lnTo>
                    <a:pt x="252984" y="722376"/>
                  </a:lnTo>
                  <a:lnTo>
                    <a:pt x="505968" y="469391"/>
                  </a:lnTo>
                  <a:lnTo>
                    <a:pt x="505968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0593" y="1602485"/>
              <a:ext cx="506095" cy="722630"/>
            </a:xfrm>
            <a:custGeom>
              <a:avLst/>
              <a:gdLst/>
              <a:ahLst/>
              <a:cxnLst/>
              <a:rect l="l" t="t" r="r" b="b"/>
              <a:pathLst>
                <a:path w="506095" h="722630">
                  <a:moveTo>
                    <a:pt x="505968" y="0"/>
                  </a:moveTo>
                  <a:lnTo>
                    <a:pt x="505968" y="469391"/>
                  </a:lnTo>
                  <a:lnTo>
                    <a:pt x="252984" y="722376"/>
                  </a:lnTo>
                  <a:lnTo>
                    <a:pt x="0" y="469391"/>
                  </a:lnTo>
                  <a:lnTo>
                    <a:pt x="0" y="0"/>
                  </a:lnTo>
                  <a:lnTo>
                    <a:pt x="252984" y="252984"/>
                  </a:lnTo>
                  <a:lnTo>
                    <a:pt x="505968" y="0"/>
                  </a:lnTo>
                  <a:close/>
                </a:path>
              </a:pathLst>
            </a:custGeom>
            <a:ln w="25908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36321" y="1789938"/>
            <a:ext cx="390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FFFF"/>
                </a:solidFill>
                <a:latin typeface="Georgia"/>
                <a:cs typeface="Georgia"/>
              </a:rPr>
              <a:t>4.3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73544" y="1450784"/>
            <a:ext cx="8161655" cy="772795"/>
            <a:chOff x="673544" y="1450784"/>
            <a:chExt cx="8161655" cy="772795"/>
          </a:xfrm>
        </p:grpSpPr>
        <p:sp>
          <p:nvSpPr>
            <p:cNvPr id="23" name="object 23"/>
            <p:cNvSpPr/>
            <p:nvPr/>
          </p:nvSpPr>
          <p:spPr>
            <a:xfrm>
              <a:off x="686561" y="1463802"/>
              <a:ext cx="8135620" cy="746760"/>
            </a:xfrm>
            <a:custGeom>
              <a:avLst/>
              <a:gdLst/>
              <a:ahLst/>
              <a:cxnLst/>
              <a:rect l="l" t="t" r="r" b="b"/>
              <a:pathLst>
                <a:path w="8135620" h="746760">
                  <a:moveTo>
                    <a:pt x="8010652" y="0"/>
                  </a:moveTo>
                  <a:lnTo>
                    <a:pt x="0" y="0"/>
                  </a:lnTo>
                  <a:lnTo>
                    <a:pt x="0" y="746760"/>
                  </a:lnTo>
                  <a:lnTo>
                    <a:pt x="8010652" y="746760"/>
                  </a:lnTo>
                  <a:lnTo>
                    <a:pt x="8059084" y="736975"/>
                  </a:lnTo>
                  <a:lnTo>
                    <a:pt x="8098647" y="710295"/>
                  </a:lnTo>
                  <a:lnTo>
                    <a:pt x="8125327" y="670732"/>
                  </a:lnTo>
                  <a:lnTo>
                    <a:pt x="8135111" y="622300"/>
                  </a:lnTo>
                  <a:lnTo>
                    <a:pt x="8135111" y="124460"/>
                  </a:lnTo>
                  <a:lnTo>
                    <a:pt x="8125327" y="76027"/>
                  </a:lnTo>
                  <a:lnTo>
                    <a:pt x="8098647" y="36464"/>
                  </a:lnTo>
                  <a:lnTo>
                    <a:pt x="8059084" y="9784"/>
                  </a:lnTo>
                  <a:lnTo>
                    <a:pt x="801065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86561" y="1463802"/>
              <a:ext cx="8135620" cy="746760"/>
            </a:xfrm>
            <a:custGeom>
              <a:avLst/>
              <a:gdLst/>
              <a:ahLst/>
              <a:cxnLst/>
              <a:rect l="l" t="t" r="r" b="b"/>
              <a:pathLst>
                <a:path w="8135620" h="746760">
                  <a:moveTo>
                    <a:pt x="8135111" y="124460"/>
                  </a:moveTo>
                  <a:lnTo>
                    <a:pt x="8135111" y="622300"/>
                  </a:lnTo>
                  <a:lnTo>
                    <a:pt x="8125327" y="670732"/>
                  </a:lnTo>
                  <a:lnTo>
                    <a:pt x="8098647" y="710295"/>
                  </a:lnTo>
                  <a:lnTo>
                    <a:pt x="8059084" y="736975"/>
                  </a:lnTo>
                  <a:lnTo>
                    <a:pt x="8010652" y="746760"/>
                  </a:lnTo>
                  <a:lnTo>
                    <a:pt x="0" y="746760"/>
                  </a:lnTo>
                  <a:lnTo>
                    <a:pt x="0" y="0"/>
                  </a:lnTo>
                  <a:lnTo>
                    <a:pt x="8010652" y="0"/>
                  </a:lnTo>
                  <a:lnTo>
                    <a:pt x="8059084" y="9784"/>
                  </a:lnTo>
                  <a:lnTo>
                    <a:pt x="8098647" y="36464"/>
                  </a:lnTo>
                  <a:lnTo>
                    <a:pt x="8125327" y="76027"/>
                  </a:lnTo>
                  <a:lnTo>
                    <a:pt x="8135111" y="124460"/>
                  </a:lnTo>
                  <a:close/>
                </a:path>
              </a:pathLst>
            </a:custGeom>
            <a:ln w="25908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86485" y="1473530"/>
            <a:ext cx="7999730" cy="690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720">
              <a:lnSpc>
                <a:spcPts val="1789"/>
              </a:lnSpc>
              <a:spcBef>
                <a:spcPts val="95"/>
              </a:spcBef>
              <a:buChar char="•"/>
              <a:tabLst>
                <a:tab pos="185420" algn="l"/>
              </a:tabLst>
            </a:pPr>
            <a:r>
              <a:rPr sz="1600" spc="-15" dirty="0">
                <a:latin typeface="Arial"/>
                <a:cs typeface="Arial"/>
              </a:rPr>
              <a:t>обеспечивается </a:t>
            </a:r>
            <a:r>
              <a:rPr sz="1600" spc="-10" dirty="0">
                <a:latin typeface="Arial"/>
                <a:cs typeface="Arial"/>
              </a:rPr>
              <a:t>возможность использования </a:t>
            </a:r>
            <a:r>
              <a:rPr sz="1600" spc="-15" dirty="0">
                <a:latin typeface="Arial"/>
                <a:cs typeface="Arial"/>
              </a:rPr>
              <a:t>интернет-ресурса </a:t>
            </a:r>
            <a:r>
              <a:rPr sz="1600" spc="-10" dirty="0">
                <a:latin typeface="Arial"/>
                <a:cs typeface="Arial"/>
              </a:rPr>
              <a:t>разными</a:t>
            </a:r>
            <a:r>
              <a:rPr sz="1600" spc="1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группами</a:t>
            </a:r>
            <a:endParaRPr sz="1600">
              <a:latin typeface="Arial"/>
              <a:cs typeface="Arial"/>
            </a:endParaRPr>
          </a:p>
          <a:p>
            <a:pPr marL="184785" marR="1484630">
              <a:lnSpc>
                <a:spcPts val="1660"/>
              </a:lnSpc>
              <a:spcBef>
                <a:spcPts val="145"/>
              </a:spcBef>
            </a:pPr>
            <a:r>
              <a:rPr sz="1600" spc="-20" dirty="0">
                <a:latin typeface="Arial"/>
                <a:cs typeface="Arial"/>
              </a:rPr>
              <a:t>пользователей, </a:t>
            </a:r>
            <a:r>
              <a:rPr sz="1600" spc="-5" dirty="0">
                <a:latin typeface="Arial"/>
                <a:cs typeface="Arial"/>
              </a:rPr>
              <a:t>в </a:t>
            </a:r>
            <a:r>
              <a:rPr sz="1600" spc="-10" dirty="0">
                <a:latin typeface="Arial"/>
                <a:cs typeface="Arial"/>
              </a:rPr>
              <a:t>том </a:t>
            </a:r>
            <a:r>
              <a:rPr sz="1600" spc="-5" dirty="0">
                <a:latin typeface="Arial"/>
                <a:cs typeface="Arial"/>
              </a:rPr>
              <a:t>числе </a:t>
            </a:r>
            <a:r>
              <a:rPr sz="1600" spc="-10" dirty="0">
                <a:latin typeface="Arial"/>
                <a:cs typeface="Arial"/>
              </a:rPr>
              <a:t>лицами </a:t>
            </a:r>
            <a:r>
              <a:rPr sz="1600" spc="-5" dirty="0">
                <a:latin typeface="Arial"/>
                <a:cs typeface="Arial"/>
              </a:rPr>
              <a:t>с особыми </a:t>
            </a:r>
            <a:r>
              <a:rPr sz="1600" spc="-15" dirty="0">
                <a:latin typeface="Arial"/>
                <a:cs typeface="Arial"/>
              </a:rPr>
              <a:t>образовательными  </a:t>
            </a:r>
            <a:r>
              <a:rPr sz="1600" spc="-10" dirty="0">
                <a:latin typeface="Arial"/>
                <a:cs typeface="Arial"/>
              </a:rPr>
              <a:t>потребностями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67576" y="2281364"/>
            <a:ext cx="532130" cy="748665"/>
            <a:chOff x="167576" y="2281364"/>
            <a:chExt cx="532130" cy="748665"/>
          </a:xfrm>
        </p:grpSpPr>
        <p:sp>
          <p:nvSpPr>
            <p:cNvPr id="27" name="object 27"/>
            <p:cNvSpPr/>
            <p:nvPr/>
          </p:nvSpPr>
          <p:spPr>
            <a:xfrm>
              <a:off x="180593" y="2294381"/>
              <a:ext cx="506095" cy="722630"/>
            </a:xfrm>
            <a:custGeom>
              <a:avLst/>
              <a:gdLst/>
              <a:ahLst/>
              <a:cxnLst/>
              <a:rect l="l" t="t" r="r" b="b"/>
              <a:pathLst>
                <a:path w="506095" h="722630">
                  <a:moveTo>
                    <a:pt x="505968" y="0"/>
                  </a:moveTo>
                  <a:lnTo>
                    <a:pt x="252984" y="252984"/>
                  </a:lnTo>
                  <a:lnTo>
                    <a:pt x="0" y="0"/>
                  </a:lnTo>
                  <a:lnTo>
                    <a:pt x="0" y="469392"/>
                  </a:lnTo>
                  <a:lnTo>
                    <a:pt x="252984" y="722376"/>
                  </a:lnTo>
                  <a:lnTo>
                    <a:pt x="505968" y="469392"/>
                  </a:lnTo>
                  <a:lnTo>
                    <a:pt x="505968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0593" y="2294381"/>
              <a:ext cx="506095" cy="722630"/>
            </a:xfrm>
            <a:custGeom>
              <a:avLst/>
              <a:gdLst/>
              <a:ahLst/>
              <a:cxnLst/>
              <a:rect l="l" t="t" r="r" b="b"/>
              <a:pathLst>
                <a:path w="506095" h="722630">
                  <a:moveTo>
                    <a:pt x="505968" y="0"/>
                  </a:moveTo>
                  <a:lnTo>
                    <a:pt x="505968" y="469392"/>
                  </a:lnTo>
                  <a:lnTo>
                    <a:pt x="252984" y="722376"/>
                  </a:lnTo>
                  <a:lnTo>
                    <a:pt x="0" y="469392"/>
                  </a:lnTo>
                  <a:lnTo>
                    <a:pt x="0" y="0"/>
                  </a:lnTo>
                  <a:lnTo>
                    <a:pt x="252984" y="252984"/>
                  </a:lnTo>
                  <a:lnTo>
                    <a:pt x="505968" y="0"/>
                  </a:lnTo>
                  <a:close/>
                </a:path>
              </a:pathLst>
            </a:custGeom>
            <a:ln w="25908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34797" y="2482088"/>
            <a:ext cx="396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FFFF"/>
                </a:solidFill>
                <a:latin typeface="Georgia"/>
                <a:cs typeface="Georgia"/>
              </a:rPr>
              <a:t>4.4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73544" y="2278316"/>
            <a:ext cx="8161655" cy="594995"/>
            <a:chOff x="673544" y="2278316"/>
            <a:chExt cx="8161655" cy="594995"/>
          </a:xfrm>
        </p:grpSpPr>
        <p:sp>
          <p:nvSpPr>
            <p:cNvPr id="31" name="object 31"/>
            <p:cNvSpPr/>
            <p:nvPr/>
          </p:nvSpPr>
          <p:spPr>
            <a:xfrm>
              <a:off x="686561" y="2291334"/>
              <a:ext cx="8135620" cy="568960"/>
            </a:xfrm>
            <a:custGeom>
              <a:avLst/>
              <a:gdLst/>
              <a:ahLst/>
              <a:cxnLst/>
              <a:rect l="l" t="t" r="r" b="b"/>
              <a:pathLst>
                <a:path w="8135620" h="568960">
                  <a:moveTo>
                    <a:pt x="8040369" y="0"/>
                  </a:moveTo>
                  <a:lnTo>
                    <a:pt x="0" y="0"/>
                  </a:lnTo>
                  <a:lnTo>
                    <a:pt x="0" y="568452"/>
                  </a:lnTo>
                  <a:lnTo>
                    <a:pt x="8040369" y="568452"/>
                  </a:lnTo>
                  <a:lnTo>
                    <a:pt x="8077247" y="561006"/>
                  </a:lnTo>
                  <a:lnTo>
                    <a:pt x="8107362" y="540702"/>
                  </a:lnTo>
                  <a:lnTo>
                    <a:pt x="8127666" y="510587"/>
                  </a:lnTo>
                  <a:lnTo>
                    <a:pt x="8135111" y="473710"/>
                  </a:lnTo>
                  <a:lnTo>
                    <a:pt x="8135111" y="94742"/>
                  </a:lnTo>
                  <a:lnTo>
                    <a:pt x="8127666" y="57864"/>
                  </a:lnTo>
                  <a:lnTo>
                    <a:pt x="8107362" y="27749"/>
                  </a:lnTo>
                  <a:lnTo>
                    <a:pt x="8077247" y="7445"/>
                  </a:lnTo>
                  <a:lnTo>
                    <a:pt x="804036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86561" y="2291334"/>
              <a:ext cx="8135620" cy="568960"/>
            </a:xfrm>
            <a:custGeom>
              <a:avLst/>
              <a:gdLst/>
              <a:ahLst/>
              <a:cxnLst/>
              <a:rect l="l" t="t" r="r" b="b"/>
              <a:pathLst>
                <a:path w="8135620" h="568960">
                  <a:moveTo>
                    <a:pt x="8135111" y="94742"/>
                  </a:moveTo>
                  <a:lnTo>
                    <a:pt x="8135111" y="473710"/>
                  </a:lnTo>
                  <a:lnTo>
                    <a:pt x="8127666" y="510587"/>
                  </a:lnTo>
                  <a:lnTo>
                    <a:pt x="8107362" y="540702"/>
                  </a:lnTo>
                  <a:lnTo>
                    <a:pt x="8077247" y="561006"/>
                  </a:lnTo>
                  <a:lnTo>
                    <a:pt x="8040369" y="568452"/>
                  </a:lnTo>
                  <a:lnTo>
                    <a:pt x="0" y="568452"/>
                  </a:lnTo>
                  <a:lnTo>
                    <a:pt x="0" y="0"/>
                  </a:lnTo>
                  <a:lnTo>
                    <a:pt x="8040369" y="0"/>
                  </a:lnTo>
                  <a:lnTo>
                    <a:pt x="8077247" y="7445"/>
                  </a:lnTo>
                  <a:lnTo>
                    <a:pt x="8107362" y="27749"/>
                  </a:lnTo>
                  <a:lnTo>
                    <a:pt x="8127666" y="57864"/>
                  </a:lnTo>
                  <a:lnTo>
                    <a:pt x="8135111" y="94742"/>
                  </a:lnTo>
                  <a:close/>
                </a:path>
              </a:pathLst>
            </a:custGeom>
            <a:ln w="25908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86485" y="2318130"/>
            <a:ext cx="6581775" cy="4794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84785" marR="5080" indent="-172720">
              <a:lnSpc>
                <a:spcPts val="1660"/>
              </a:lnSpc>
              <a:spcBef>
                <a:spcPts val="365"/>
              </a:spcBef>
              <a:buChar char="•"/>
              <a:tabLst>
                <a:tab pos="185420" algn="l"/>
              </a:tabLst>
            </a:pPr>
            <a:r>
              <a:rPr sz="1600" spc="-15" dirty="0">
                <a:latin typeface="Arial"/>
                <a:cs typeface="Arial"/>
              </a:rPr>
              <a:t>учитывается </a:t>
            </a:r>
            <a:r>
              <a:rPr sz="1600" spc="-10" dirty="0">
                <a:latin typeface="Arial"/>
                <a:cs typeface="Arial"/>
              </a:rPr>
              <a:t>средняя </a:t>
            </a:r>
            <a:r>
              <a:rPr sz="1600" spc="-5" dirty="0">
                <a:latin typeface="Arial"/>
                <a:cs typeface="Arial"/>
              </a:rPr>
              <a:t>скорость </a:t>
            </a:r>
            <a:r>
              <a:rPr sz="1600" spc="-15" dirty="0">
                <a:latin typeface="Arial"/>
                <a:cs typeface="Arial"/>
              </a:rPr>
              <a:t>Интернета </a:t>
            </a:r>
            <a:r>
              <a:rPr sz="1600" spc="-5" dirty="0">
                <a:latin typeface="Arial"/>
                <a:cs typeface="Arial"/>
              </a:rPr>
              <a:t>при </a:t>
            </a:r>
            <a:r>
              <a:rPr sz="1600" spc="-10" dirty="0">
                <a:latin typeface="Arial"/>
                <a:cs typeface="Arial"/>
              </a:rPr>
              <a:t>загрузке </a:t>
            </a:r>
            <a:r>
              <a:rPr sz="1600" spc="-15" dirty="0">
                <a:latin typeface="Arial"/>
                <a:cs typeface="Arial"/>
              </a:rPr>
              <a:t>материалов  </a:t>
            </a:r>
            <a:r>
              <a:rPr sz="1600" spc="-10" dirty="0">
                <a:latin typeface="Arial"/>
                <a:cs typeface="Arial"/>
              </a:rPr>
              <a:t>(оптимизирован </a:t>
            </a:r>
            <a:r>
              <a:rPr sz="1600" spc="-15" dirty="0">
                <a:latin typeface="Arial"/>
                <a:cs typeface="Arial"/>
              </a:rPr>
              <a:t>объем </a:t>
            </a:r>
            <a:r>
              <a:rPr sz="1600" spc="-10" dirty="0">
                <a:latin typeface="Arial"/>
                <a:cs typeface="Arial"/>
              </a:rPr>
              <a:t>размещаемых</a:t>
            </a:r>
            <a:r>
              <a:rPr sz="1600" spc="9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материалов)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67576" y="2924492"/>
            <a:ext cx="532130" cy="748665"/>
            <a:chOff x="167576" y="2924492"/>
            <a:chExt cx="532130" cy="748665"/>
          </a:xfrm>
        </p:grpSpPr>
        <p:sp>
          <p:nvSpPr>
            <p:cNvPr id="35" name="object 35"/>
            <p:cNvSpPr/>
            <p:nvPr/>
          </p:nvSpPr>
          <p:spPr>
            <a:xfrm>
              <a:off x="180593" y="2937509"/>
              <a:ext cx="506095" cy="722630"/>
            </a:xfrm>
            <a:custGeom>
              <a:avLst/>
              <a:gdLst/>
              <a:ahLst/>
              <a:cxnLst/>
              <a:rect l="l" t="t" r="r" b="b"/>
              <a:pathLst>
                <a:path w="506095" h="722629">
                  <a:moveTo>
                    <a:pt x="505968" y="0"/>
                  </a:moveTo>
                  <a:lnTo>
                    <a:pt x="252984" y="252983"/>
                  </a:lnTo>
                  <a:lnTo>
                    <a:pt x="0" y="0"/>
                  </a:lnTo>
                  <a:lnTo>
                    <a:pt x="0" y="469391"/>
                  </a:lnTo>
                  <a:lnTo>
                    <a:pt x="252984" y="722376"/>
                  </a:lnTo>
                  <a:lnTo>
                    <a:pt x="505968" y="469391"/>
                  </a:lnTo>
                  <a:lnTo>
                    <a:pt x="505968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80593" y="2937509"/>
              <a:ext cx="506095" cy="722630"/>
            </a:xfrm>
            <a:custGeom>
              <a:avLst/>
              <a:gdLst/>
              <a:ahLst/>
              <a:cxnLst/>
              <a:rect l="l" t="t" r="r" b="b"/>
              <a:pathLst>
                <a:path w="506095" h="722629">
                  <a:moveTo>
                    <a:pt x="505968" y="0"/>
                  </a:moveTo>
                  <a:lnTo>
                    <a:pt x="505968" y="469391"/>
                  </a:lnTo>
                  <a:lnTo>
                    <a:pt x="252984" y="722376"/>
                  </a:lnTo>
                  <a:lnTo>
                    <a:pt x="0" y="469391"/>
                  </a:lnTo>
                  <a:lnTo>
                    <a:pt x="0" y="0"/>
                  </a:lnTo>
                  <a:lnTo>
                    <a:pt x="252984" y="252983"/>
                  </a:lnTo>
                  <a:lnTo>
                    <a:pt x="505968" y="0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239369" y="3124022"/>
            <a:ext cx="3848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FFFF"/>
                </a:solidFill>
                <a:latin typeface="Georgia"/>
                <a:cs typeface="Georgia"/>
              </a:rPr>
              <a:t>4</a:t>
            </a:r>
            <a:r>
              <a:rPr sz="1800" b="1" i="1" spc="-5" dirty="0">
                <a:solidFill>
                  <a:srgbClr val="FFFFFF"/>
                </a:solidFill>
                <a:latin typeface="Georgia"/>
                <a:cs typeface="Georgia"/>
              </a:rPr>
              <a:t>.5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73544" y="2965640"/>
            <a:ext cx="8161655" cy="412115"/>
            <a:chOff x="673544" y="2965640"/>
            <a:chExt cx="8161655" cy="412115"/>
          </a:xfrm>
        </p:grpSpPr>
        <p:sp>
          <p:nvSpPr>
            <p:cNvPr id="39" name="object 39"/>
            <p:cNvSpPr/>
            <p:nvPr/>
          </p:nvSpPr>
          <p:spPr>
            <a:xfrm>
              <a:off x="686561" y="2978657"/>
              <a:ext cx="8135620" cy="386080"/>
            </a:xfrm>
            <a:custGeom>
              <a:avLst/>
              <a:gdLst/>
              <a:ahLst/>
              <a:cxnLst/>
              <a:rect l="l" t="t" r="r" b="b"/>
              <a:pathLst>
                <a:path w="8135620" h="386079">
                  <a:moveTo>
                    <a:pt x="8070850" y="0"/>
                  </a:moveTo>
                  <a:lnTo>
                    <a:pt x="0" y="0"/>
                  </a:lnTo>
                  <a:lnTo>
                    <a:pt x="0" y="385572"/>
                  </a:lnTo>
                  <a:lnTo>
                    <a:pt x="8070850" y="385572"/>
                  </a:lnTo>
                  <a:lnTo>
                    <a:pt x="8095839" y="380513"/>
                  </a:lnTo>
                  <a:lnTo>
                    <a:pt x="8116268" y="366728"/>
                  </a:lnTo>
                  <a:lnTo>
                    <a:pt x="8130053" y="346299"/>
                  </a:lnTo>
                  <a:lnTo>
                    <a:pt x="8135111" y="321310"/>
                  </a:lnTo>
                  <a:lnTo>
                    <a:pt x="8135111" y="64262"/>
                  </a:lnTo>
                  <a:lnTo>
                    <a:pt x="8130053" y="39272"/>
                  </a:lnTo>
                  <a:lnTo>
                    <a:pt x="8116268" y="18843"/>
                  </a:lnTo>
                  <a:lnTo>
                    <a:pt x="8095839" y="5058"/>
                  </a:lnTo>
                  <a:lnTo>
                    <a:pt x="807085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86561" y="2978657"/>
              <a:ext cx="8135620" cy="386080"/>
            </a:xfrm>
            <a:custGeom>
              <a:avLst/>
              <a:gdLst/>
              <a:ahLst/>
              <a:cxnLst/>
              <a:rect l="l" t="t" r="r" b="b"/>
              <a:pathLst>
                <a:path w="8135620" h="386079">
                  <a:moveTo>
                    <a:pt x="8135111" y="64262"/>
                  </a:moveTo>
                  <a:lnTo>
                    <a:pt x="8135111" y="321310"/>
                  </a:lnTo>
                  <a:lnTo>
                    <a:pt x="8130053" y="346299"/>
                  </a:lnTo>
                  <a:lnTo>
                    <a:pt x="8116268" y="366728"/>
                  </a:lnTo>
                  <a:lnTo>
                    <a:pt x="8095839" y="380513"/>
                  </a:lnTo>
                  <a:lnTo>
                    <a:pt x="8070850" y="385572"/>
                  </a:lnTo>
                  <a:lnTo>
                    <a:pt x="0" y="385572"/>
                  </a:lnTo>
                  <a:lnTo>
                    <a:pt x="0" y="0"/>
                  </a:lnTo>
                  <a:lnTo>
                    <a:pt x="8070850" y="0"/>
                  </a:lnTo>
                  <a:lnTo>
                    <a:pt x="8095839" y="5058"/>
                  </a:lnTo>
                  <a:lnTo>
                    <a:pt x="8116268" y="18843"/>
                  </a:lnTo>
                  <a:lnTo>
                    <a:pt x="8130053" y="39272"/>
                  </a:lnTo>
                  <a:lnTo>
                    <a:pt x="8135111" y="64262"/>
                  </a:lnTo>
                  <a:close/>
                </a:path>
              </a:pathLst>
            </a:custGeom>
            <a:ln w="25907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99516" y="3018789"/>
            <a:ext cx="80581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1780" indent="-173355">
              <a:lnSpc>
                <a:spcPct val="100000"/>
              </a:lnSpc>
              <a:spcBef>
                <a:spcPts val="95"/>
              </a:spcBef>
              <a:buChar char="•"/>
              <a:tabLst>
                <a:tab pos="272415" algn="l"/>
              </a:tabLst>
            </a:pPr>
            <a:r>
              <a:rPr sz="1600" spc="-15" dirty="0">
                <a:latin typeface="Arial"/>
                <a:cs typeface="Arial"/>
              </a:rPr>
              <a:t>даются четкие </a:t>
            </a:r>
            <a:r>
              <a:rPr sz="1600" spc="-10" dirty="0">
                <a:latin typeface="Arial"/>
                <a:cs typeface="Arial"/>
              </a:rPr>
              <a:t>инструкции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0" dirty="0">
                <a:latin typeface="Arial"/>
                <a:cs typeface="Arial"/>
              </a:rPr>
              <a:t>пояснения </a:t>
            </a:r>
            <a:r>
              <a:rPr sz="1600" spc="-5" dirty="0">
                <a:latin typeface="Arial"/>
                <a:cs typeface="Arial"/>
              </a:rPr>
              <a:t>для</a:t>
            </a:r>
            <a:r>
              <a:rPr sz="1600" spc="13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пользователей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67576" y="3566096"/>
            <a:ext cx="532130" cy="748665"/>
            <a:chOff x="167576" y="3566096"/>
            <a:chExt cx="532130" cy="748665"/>
          </a:xfrm>
        </p:grpSpPr>
        <p:sp>
          <p:nvSpPr>
            <p:cNvPr id="43" name="object 43"/>
            <p:cNvSpPr/>
            <p:nvPr/>
          </p:nvSpPr>
          <p:spPr>
            <a:xfrm>
              <a:off x="180593" y="3579114"/>
              <a:ext cx="506095" cy="722630"/>
            </a:xfrm>
            <a:custGeom>
              <a:avLst/>
              <a:gdLst/>
              <a:ahLst/>
              <a:cxnLst/>
              <a:rect l="l" t="t" r="r" b="b"/>
              <a:pathLst>
                <a:path w="506095" h="722629">
                  <a:moveTo>
                    <a:pt x="505968" y="0"/>
                  </a:moveTo>
                  <a:lnTo>
                    <a:pt x="252984" y="252984"/>
                  </a:lnTo>
                  <a:lnTo>
                    <a:pt x="0" y="0"/>
                  </a:lnTo>
                  <a:lnTo>
                    <a:pt x="0" y="469392"/>
                  </a:lnTo>
                  <a:lnTo>
                    <a:pt x="252984" y="722376"/>
                  </a:lnTo>
                  <a:lnTo>
                    <a:pt x="505968" y="469392"/>
                  </a:lnTo>
                  <a:lnTo>
                    <a:pt x="505968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0593" y="3579114"/>
              <a:ext cx="506095" cy="722630"/>
            </a:xfrm>
            <a:custGeom>
              <a:avLst/>
              <a:gdLst/>
              <a:ahLst/>
              <a:cxnLst/>
              <a:rect l="l" t="t" r="r" b="b"/>
              <a:pathLst>
                <a:path w="506095" h="722629">
                  <a:moveTo>
                    <a:pt x="505968" y="0"/>
                  </a:moveTo>
                  <a:lnTo>
                    <a:pt x="505968" y="469392"/>
                  </a:lnTo>
                  <a:lnTo>
                    <a:pt x="252984" y="722376"/>
                  </a:lnTo>
                  <a:lnTo>
                    <a:pt x="0" y="469392"/>
                  </a:lnTo>
                  <a:lnTo>
                    <a:pt x="0" y="0"/>
                  </a:lnTo>
                  <a:lnTo>
                    <a:pt x="252984" y="252984"/>
                  </a:lnTo>
                  <a:lnTo>
                    <a:pt x="505968" y="0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234797" y="3766820"/>
            <a:ext cx="396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FFFF"/>
                </a:solidFill>
                <a:latin typeface="Georgia"/>
                <a:cs typeface="Georgia"/>
              </a:rPr>
              <a:t>4.6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673544" y="3566096"/>
            <a:ext cx="8161655" cy="495934"/>
            <a:chOff x="673544" y="3566096"/>
            <a:chExt cx="8161655" cy="495934"/>
          </a:xfrm>
        </p:grpSpPr>
        <p:sp>
          <p:nvSpPr>
            <p:cNvPr id="47" name="object 47"/>
            <p:cNvSpPr/>
            <p:nvPr/>
          </p:nvSpPr>
          <p:spPr>
            <a:xfrm>
              <a:off x="686561" y="3579114"/>
              <a:ext cx="8135620" cy="469900"/>
            </a:xfrm>
            <a:custGeom>
              <a:avLst/>
              <a:gdLst/>
              <a:ahLst/>
              <a:cxnLst/>
              <a:rect l="l" t="t" r="r" b="b"/>
              <a:pathLst>
                <a:path w="8135620" h="469900">
                  <a:moveTo>
                    <a:pt x="8056880" y="0"/>
                  </a:moveTo>
                  <a:lnTo>
                    <a:pt x="0" y="0"/>
                  </a:lnTo>
                  <a:lnTo>
                    <a:pt x="0" y="469392"/>
                  </a:lnTo>
                  <a:lnTo>
                    <a:pt x="8056880" y="469392"/>
                  </a:lnTo>
                  <a:lnTo>
                    <a:pt x="8087320" y="463244"/>
                  </a:lnTo>
                  <a:lnTo>
                    <a:pt x="8112188" y="446478"/>
                  </a:lnTo>
                  <a:lnTo>
                    <a:pt x="8128960" y="421611"/>
                  </a:lnTo>
                  <a:lnTo>
                    <a:pt x="8135111" y="391160"/>
                  </a:lnTo>
                  <a:lnTo>
                    <a:pt x="8135111" y="78232"/>
                  </a:lnTo>
                  <a:lnTo>
                    <a:pt x="8128960" y="47791"/>
                  </a:lnTo>
                  <a:lnTo>
                    <a:pt x="8112188" y="22923"/>
                  </a:lnTo>
                  <a:lnTo>
                    <a:pt x="8087320" y="6151"/>
                  </a:lnTo>
                  <a:lnTo>
                    <a:pt x="805688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86561" y="3579114"/>
              <a:ext cx="8135620" cy="469900"/>
            </a:xfrm>
            <a:custGeom>
              <a:avLst/>
              <a:gdLst/>
              <a:ahLst/>
              <a:cxnLst/>
              <a:rect l="l" t="t" r="r" b="b"/>
              <a:pathLst>
                <a:path w="8135620" h="469900">
                  <a:moveTo>
                    <a:pt x="8135111" y="78232"/>
                  </a:moveTo>
                  <a:lnTo>
                    <a:pt x="8135111" y="391160"/>
                  </a:lnTo>
                  <a:lnTo>
                    <a:pt x="8128960" y="421611"/>
                  </a:lnTo>
                  <a:lnTo>
                    <a:pt x="8112188" y="446478"/>
                  </a:lnTo>
                  <a:lnTo>
                    <a:pt x="8087320" y="463244"/>
                  </a:lnTo>
                  <a:lnTo>
                    <a:pt x="8056880" y="469392"/>
                  </a:lnTo>
                  <a:lnTo>
                    <a:pt x="0" y="469392"/>
                  </a:lnTo>
                  <a:lnTo>
                    <a:pt x="0" y="0"/>
                  </a:lnTo>
                  <a:lnTo>
                    <a:pt x="8056880" y="0"/>
                  </a:lnTo>
                  <a:lnTo>
                    <a:pt x="8087320" y="6151"/>
                  </a:lnTo>
                  <a:lnTo>
                    <a:pt x="8112188" y="22923"/>
                  </a:lnTo>
                  <a:lnTo>
                    <a:pt x="8128960" y="47791"/>
                  </a:lnTo>
                  <a:lnTo>
                    <a:pt x="8135111" y="78232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786485" y="3661359"/>
            <a:ext cx="70161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Char char="•"/>
              <a:tabLst>
                <a:tab pos="185420" algn="l"/>
              </a:tabLst>
            </a:pPr>
            <a:r>
              <a:rPr sz="1600" spc="-15" dirty="0">
                <a:latin typeface="Arial"/>
                <a:cs typeface="Arial"/>
              </a:rPr>
              <a:t>обеспечивается соблюдение </a:t>
            </a:r>
            <a:r>
              <a:rPr sz="1600" spc="-5" dirty="0">
                <a:latin typeface="Arial"/>
                <a:cs typeface="Arial"/>
              </a:rPr>
              <a:t>правовых, </a:t>
            </a:r>
            <a:r>
              <a:rPr sz="1600" spc="-10" dirty="0">
                <a:latin typeface="Arial"/>
                <a:cs typeface="Arial"/>
              </a:rPr>
              <a:t>нравственных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0" dirty="0">
                <a:latin typeface="Arial"/>
                <a:cs typeface="Arial"/>
              </a:rPr>
              <a:t>этических</a:t>
            </a:r>
            <a:r>
              <a:rPr sz="1600" spc="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норм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67576" y="4207700"/>
            <a:ext cx="532130" cy="748665"/>
            <a:chOff x="167576" y="4207700"/>
            <a:chExt cx="532130" cy="748665"/>
          </a:xfrm>
        </p:grpSpPr>
        <p:sp>
          <p:nvSpPr>
            <p:cNvPr id="51" name="object 51"/>
            <p:cNvSpPr/>
            <p:nvPr/>
          </p:nvSpPr>
          <p:spPr>
            <a:xfrm>
              <a:off x="180593" y="4220718"/>
              <a:ext cx="506095" cy="722630"/>
            </a:xfrm>
            <a:custGeom>
              <a:avLst/>
              <a:gdLst/>
              <a:ahLst/>
              <a:cxnLst/>
              <a:rect l="l" t="t" r="r" b="b"/>
              <a:pathLst>
                <a:path w="506095" h="722629">
                  <a:moveTo>
                    <a:pt x="505968" y="0"/>
                  </a:moveTo>
                  <a:lnTo>
                    <a:pt x="252984" y="252983"/>
                  </a:lnTo>
                  <a:lnTo>
                    <a:pt x="0" y="0"/>
                  </a:lnTo>
                  <a:lnTo>
                    <a:pt x="0" y="469391"/>
                  </a:lnTo>
                  <a:lnTo>
                    <a:pt x="252984" y="722375"/>
                  </a:lnTo>
                  <a:lnTo>
                    <a:pt x="505968" y="469391"/>
                  </a:lnTo>
                  <a:lnTo>
                    <a:pt x="505968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80593" y="4220718"/>
              <a:ext cx="506095" cy="722630"/>
            </a:xfrm>
            <a:custGeom>
              <a:avLst/>
              <a:gdLst/>
              <a:ahLst/>
              <a:cxnLst/>
              <a:rect l="l" t="t" r="r" b="b"/>
              <a:pathLst>
                <a:path w="506095" h="722629">
                  <a:moveTo>
                    <a:pt x="505968" y="0"/>
                  </a:moveTo>
                  <a:lnTo>
                    <a:pt x="505968" y="469391"/>
                  </a:lnTo>
                  <a:lnTo>
                    <a:pt x="252984" y="722375"/>
                  </a:lnTo>
                  <a:lnTo>
                    <a:pt x="0" y="469391"/>
                  </a:lnTo>
                  <a:lnTo>
                    <a:pt x="0" y="0"/>
                  </a:lnTo>
                  <a:lnTo>
                    <a:pt x="252984" y="252983"/>
                  </a:lnTo>
                  <a:lnTo>
                    <a:pt x="505968" y="0"/>
                  </a:lnTo>
                  <a:close/>
                </a:path>
              </a:pathLst>
            </a:custGeom>
            <a:ln w="25908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243941" y="4409338"/>
            <a:ext cx="377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FFFF"/>
                </a:solidFill>
                <a:latin typeface="Georgia"/>
                <a:cs typeface="Georgia"/>
              </a:rPr>
              <a:t>4.7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673608" y="4207764"/>
            <a:ext cx="8161020" cy="497205"/>
            <a:chOff x="673608" y="4207764"/>
            <a:chExt cx="8161020" cy="497205"/>
          </a:xfrm>
        </p:grpSpPr>
        <p:sp>
          <p:nvSpPr>
            <p:cNvPr id="55" name="object 55"/>
            <p:cNvSpPr/>
            <p:nvPr/>
          </p:nvSpPr>
          <p:spPr>
            <a:xfrm>
              <a:off x="686562" y="4220718"/>
              <a:ext cx="8135620" cy="471170"/>
            </a:xfrm>
            <a:custGeom>
              <a:avLst/>
              <a:gdLst/>
              <a:ahLst/>
              <a:cxnLst/>
              <a:rect l="l" t="t" r="r" b="b"/>
              <a:pathLst>
                <a:path w="8135620" h="471170">
                  <a:moveTo>
                    <a:pt x="8056626" y="0"/>
                  </a:moveTo>
                  <a:lnTo>
                    <a:pt x="0" y="0"/>
                  </a:lnTo>
                  <a:lnTo>
                    <a:pt x="0" y="470915"/>
                  </a:lnTo>
                  <a:lnTo>
                    <a:pt x="8056626" y="470915"/>
                  </a:lnTo>
                  <a:lnTo>
                    <a:pt x="8087159" y="464747"/>
                  </a:lnTo>
                  <a:lnTo>
                    <a:pt x="8112109" y="447927"/>
                  </a:lnTo>
                  <a:lnTo>
                    <a:pt x="8128938" y="422979"/>
                  </a:lnTo>
                  <a:lnTo>
                    <a:pt x="8135111" y="392429"/>
                  </a:lnTo>
                  <a:lnTo>
                    <a:pt x="8135111" y="78485"/>
                  </a:lnTo>
                  <a:lnTo>
                    <a:pt x="8128938" y="47936"/>
                  </a:lnTo>
                  <a:lnTo>
                    <a:pt x="8112109" y="22988"/>
                  </a:lnTo>
                  <a:lnTo>
                    <a:pt x="8087159" y="6168"/>
                  </a:lnTo>
                  <a:lnTo>
                    <a:pt x="805662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86562" y="4220718"/>
              <a:ext cx="8135620" cy="471170"/>
            </a:xfrm>
            <a:custGeom>
              <a:avLst/>
              <a:gdLst/>
              <a:ahLst/>
              <a:cxnLst/>
              <a:rect l="l" t="t" r="r" b="b"/>
              <a:pathLst>
                <a:path w="8135620" h="471170">
                  <a:moveTo>
                    <a:pt x="8135111" y="78485"/>
                  </a:moveTo>
                  <a:lnTo>
                    <a:pt x="8135111" y="392429"/>
                  </a:lnTo>
                  <a:lnTo>
                    <a:pt x="8128938" y="422979"/>
                  </a:lnTo>
                  <a:lnTo>
                    <a:pt x="8112109" y="447927"/>
                  </a:lnTo>
                  <a:lnTo>
                    <a:pt x="8087159" y="464747"/>
                  </a:lnTo>
                  <a:lnTo>
                    <a:pt x="8056626" y="470915"/>
                  </a:lnTo>
                  <a:lnTo>
                    <a:pt x="0" y="470915"/>
                  </a:lnTo>
                  <a:lnTo>
                    <a:pt x="0" y="0"/>
                  </a:lnTo>
                  <a:lnTo>
                    <a:pt x="8056626" y="0"/>
                  </a:lnTo>
                  <a:lnTo>
                    <a:pt x="8087159" y="6168"/>
                  </a:lnTo>
                  <a:lnTo>
                    <a:pt x="8112109" y="22988"/>
                  </a:lnTo>
                  <a:lnTo>
                    <a:pt x="8128938" y="47936"/>
                  </a:lnTo>
                  <a:lnTo>
                    <a:pt x="8135111" y="78485"/>
                  </a:lnTo>
                  <a:close/>
                </a:path>
              </a:pathLst>
            </a:custGeom>
            <a:ln w="25908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786485" y="4303877"/>
            <a:ext cx="7750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Char char="•"/>
              <a:tabLst>
                <a:tab pos="185420" algn="l"/>
              </a:tabLst>
            </a:pPr>
            <a:r>
              <a:rPr sz="1600" spc="-20" dirty="0">
                <a:latin typeface="Arial"/>
                <a:cs typeface="Arial"/>
              </a:rPr>
              <a:t>соблюдаются </a:t>
            </a:r>
            <a:r>
              <a:rPr sz="1600" spc="-5" dirty="0">
                <a:latin typeface="Arial"/>
                <a:cs typeface="Arial"/>
              </a:rPr>
              <a:t>орфографические, </a:t>
            </a:r>
            <a:r>
              <a:rPr sz="1600" spc="-10" dirty="0">
                <a:latin typeface="Arial"/>
                <a:cs typeface="Arial"/>
              </a:rPr>
              <a:t>пунктуационные </a:t>
            </a:r>
            <a:r>
              <a:rPr sz="1600" spc="-5" dirty="0">
                <a:latin typeface="Arial"/>
                <a:cs typeface="Arial"/>
              </a:rPr>
              <a:t>и языковые </a:t>
            </a:r>
            <a:r>
              <a:rPr sz="1600" spc="-10" dirty="0">
                <a:latin typeface="Arial"/>
                <a:cs typeface="Arial"/>
              </a:rPr>
              <a:t>нормы </a:t>
            </a:r>
            <a:r>
              <a:rPr sz="1600" spc="-5" dirty="0">
                <a:latin typeface="Arial"/>
                <a:cs typeface="Arial"/>
              </a:rPr>
              <a:t>и</a:t>
            </a:r>
            <a:r>
              <a:rPr sz="1600" spc="229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правила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7576" y="114236"/>
            <a:ext cx="544195" cy="767080"/>
            <a:chOff x="167576" y="114236"/>
            <a:chExt cx="544195" cy="767080"/>
          </a:xfrm>
        </p:grpSpPr>
        <p:sp>
          <p:nvSpPr>
            <p:cNvPr id="3" name="object 3"/>
            <p:cNvSpPr/>
            <p:nvPr/>
          </p:nvSpPr>
          <p:spPr>
            <a:xfrm>
              <a:off x="180593" y="127253"/>
              <a:ext cx="518159" cy="741045"/>
            </a:xfrm>
            <a:custGeom>
              <a:avLst/>
              <a:gdLst/>
              <a:ahLst/>
              <a:cxnLst/>
              <a:rect l="l" t="t" r="r" b="b"/>
              <a:pathLst>
                <a:path w="518159" h="741044">
                  <a:moveTo>
                    <a:pt x="518160" y="0"/>
                  </a:moveTo>
                  <a:lnTo>
                    <a:pt x="259079" y="259080"/>
                  </a:lnTo>
                  <a:lnTo>
                    <a:pt x="0" y="0"/>
                  </a:lnTo>
                  <a:lnTo>
                    <a:pt x="0" y="481584"/>
                  </a:lnTo>
                  <a:lnTo>
                    <a:pt x="259079" y="740663"/>
                  </a:lnTo>
                  <a:lnTo>
                    <a:pt x="518160" y="481584"/>
                  </a:lnTo>
                  <a:lnTo>
                    <a:pt x="51816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0593" y="127253"/>
              <a:ext cx="518159" cy="741045"/>
            </a:xfrm>
            <a:custGeom>
              <a:avLst/>
              <a:gdLst/>
              <a:ahLst/>
              <a:cxnLst/>
              <a:rect l="l" t="t" r="r" b="b"/>
              <a:pathLst>
                <a:path w="518159" h="741044">
                  <a:moveTo>
                    <a:pt x="518160" y="0"/>
                  </a:moveTo>
                  <a:lnTo>
                    <a:pt x="518160" y="481584"/>
                  </a:lnTo>
                  <a:lnTo>
                    <a:pt x="259079" y="740663"/>
                  </a:lnTo>
                  <a:lnTo>
                    <a:pt x="0" y="481584"/>
                  </a:lnTo>
                  <a:lnTo>
                    <a:pt x="0" y="0"/>
                  </a:lnTo>
                  <a:lnTo>
                    <a:pt x="259079" y="259080"/>
                  </a:lnTo>
                  <a:lnTo>
                    <a:pt x="518160" y="0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65277" y="323164"/>
            <a:ext cx="3498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FFFF"/>
                </a:solidFill>
                <a:latin typeface="Georgia"/>
                <a:cs typeface="Georgia"/>
              </a:rPr>
              <a:t>5.1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85736" y="114236"/>
            <a:ext cx="8148955" cy="508000"/>
            <a:chOff x="685736" y="114236"/>
            <a:chExt cx="8148955" cy="508000"/>
          </a:xfrm>
        </p:grpSpPr>
        <p:sp>
          <p:nvSpPr>
            <p:cNvPr id="7" name="object 7"/>
            <p:cNvSpPr/>
            <p:nvPr/>
          </p:nvSpPr>
          <p:spPr>
            <a:xfrm>
              <a:off x="698753" y="127253"/>
              <a:ext cx="8122920" cy="481965"/>
            </a:xfrm>
            <a:custGeom>
              <a:avLst/>
              <a:gdLst/>
              <a:ahLst/>
              <a:cxnLst/>
              <a:rect l="l" t="t" r="r" b="b"/>
              <a:pathLst>
                <a:path w="8122920" h="481965">
                  <a:moveTo>
                    <a:pt x="8042656" y="0"/>
                  </a:moveTo>
                  <a:lnTo>
                    <a:pt x="0" y="0"/>
                  </a:lnTo>
                  <a:lnTo>
                    <a:pt x="0" y="481711"/>
                  </a:lnTo>
                  <a:lnTo>
                    <a:pt x="8042656" y="481711"/>
                  </a:lnTo>
                  <a:lnTo>
                    <a:pt x="8073896" y="475402"/>
                  </a:lnTo>
                  <a:lnTo>
                    <a:pt x="8099409" y="458200"/>
                  </a:lnTo>
                  <a:lnTo>
                    <a:pt x="8116611" y="432687"/>
                  </a:lnTo>
                  <a:lnTo>
                    <a:pt x="8122920" y="401447"/>
                  </a:lnTo>
                  <a:lnTo>
                    <a:pt x="8122920" y="80263"/>
                  </a:lnTo>
                  <a:lnTo>
                    <a:pt x="8116611" y="49023"/>
                  </a:lnTo>
                  <a:lnTo>
                    <a:pt x="8099409" y="23510"/>
                  </a:lnTo>
                  <a:lnTo>
                    <a:pt x="8073896" y="6308"/>
                  </a:lnTo>
                  <a:lnTo>
                    <a:pt x="804265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8753" y="127253"/>
              <a:ext cx="8122920" cy="481965"/>
            </a:xfrm>
            <a:custGeom>
              <a:avLst/>
              <a:gdLst/>
              <a:ahLst/>
              <a:cxnLst/>
              <a:rect l="l" t="t" r="r" b="b"/>
              <a:pathLst>
                <a:path w="8122920" h="481965">
                  <a:moveTo>
                    <a:pt x="8122920" y="80263"/>
                  </a:moveTo>
                  <a:lnTo>
                    <a:pt x="8122920" y="401447"/>
                  </a:lnTo>
                  <a:lnTo>
                    <a:pt x="8116611" y="432687"/>
                  </a:lnTo>
                  <a:lnTo>
                    <a:pt x="8099409" y="458200"/>
                  </a:lnTo>
                  <a:lnTo>
                    <a:pt x="8073896" y="475402"/>
                  </a:lnTo>
                  <a:lnTo>
                    <a:pt x="8042656" y="481711"/>
                  </a:lnTo>
                  <a:lnTo>
                    <a:pt x="0" y="481711"/>
                  </a:lnTo>
                  <a:lnTo>
                    <a:pt x="0" y="0"/>
                  </a:lnTo>
                  <a:lnTo>
                    <a:pt x="8042656" y="0"/>
                  </a:lnTo>
                  <a:lnTo>
                    <a:pt x="8073896" y="6308"/>
                  </a:lnTo>
                  <a:lnTo>
                    <a:pt x="8099409" y="23510"/>
                  </a:lnTo>
                  <a:lnTo>
                    <a:pt x="8116611" y="49023"/>
                  </a:lnTo>
                  <a:lnTo>
                    <a:pt x="8122920" y="80263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11708" y="109169"/>
            <a:ext cx="8061325" cy="4800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2415" indent="-172720">
              <a:lnSpc>
                <a:spcPts val="1789"/>
              </a:lnSpc>
              <a:spcBef>
                <a:spcPts val="95"/>
              </a:spcBef>
              <a:buChar char="•"/>
              <a:tabLst>
                <a:tab pos="273050" algn="l"/>
              </a:tabLst>
            </a:pPr>
            <a:r>
              <a:rPr sz="1600" spc="-10" dirty="0">
                <a:latin typeface="Arial"/>
                <a:cs typeface="Arial"/>
              </a:rPr>
              <a:t>своевременно </a:t>
            </a:r>
            <a:r>
              <a:rPr sz="1600" spc="-15" dirty="0">
                <a:latin typeface="Arial"/>
                <a:cs typeface="Arial"/>
              </a:rPr>
              <a:t>осуществляется обратная </a:t>
            </a:r>
            <a:r>
              <a:rPr sz="1600" spc="-5" dirty="0">
                <a:latin typeface="Arial"/>
                <a:cs typeface="Arial"/>
              </a:rPr>
              <a:t>связь </a:t>
            </a:r>
            <a:r>
              <a:rPr sz="1600" spc="-10" dirty="0">
                <a:latin typeface="Arial"/>
                <a:cs typeface="Arial"/>
              </a:rPr>
              <a:t>(не </a:t>
            </a:r>
            <a:r>
              <a:rPr sz="1600" spc="-15" dirty="0">
                <a:latin typeface="Arial"/>
                <a:cs typeface="Arial"/>
              </a:rPr>
              <a:t>позднее </a:t>
            </a:r>
            <a:r>
              <a:rPr sz="1600" spc="-5">
                <a:latin typeface="Arial"/>
                <a:cs typeface="Arial"/>
              </a:rPr>
              <a:t>чем </a:t>
            </a:r>
            <a:r>
              <a:rPr lang="ru-RU" sz="1600" spc="-15" dirty="0" smtClean="0">
                <a:latin typeface="Arial"/>
                <a:cs typeface="Arial"/>
              </a:rPr>
              <a:t>3-4 дня</a:t>
            </a:r>
            <a:endParaRPr sz="1600">
              <a:latin typeface="Arial"/>
              <a:cs typeface="Arial"/>
            </a:endParaRPr>
          </a:p>
          <a:p>
            <a:pPr marL="272415">
              <a:lnSpc>
                <a:spcPts val="1789"/>
              </a:lnSpc>
            </a:pPr>
            <a:r>
              <a:rPr sz="1600" spc="-5" dirty="0">
                <a:latin typeface="Arial"/>
                <a:cs typeface="Arial"/>
              </a:rPr>
              <a:t>после</a:t>
            </a:r>
            <a:r>
              <a:rPr sz="1600" spc="-10" dirty="0">
                <a:latin typeface="Arial"/>
                <a:cs typeface="Arial"/>
              </a:rPr>
              <a:t> обращения)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67576" y="772604"/>
            <a:ext cx="544195" cy="768350"/>
            <a:chOff x="167576" y="772604"/>
            <a:chExt cx="544195" cy="768350"/>
          </a:xfrm>
        </p:grpSpPr>
        <p:sp>
          <p:nvSpPr>
            <p:cNvPr id="11" name="object 11"/>
            <p:cNvSpPr/>
            <p:nvPr/>
          </p:nvSpPr>
          <p:spPr>
            <a:xfrm>
              <a:off x="180593" y="785621"/>
              <a:ext cx="518159" cy="742315"/>
            </a:xfrm>
            <a:custGeom>
              <a:avLst/>
              <a:gdLst/>
              <a:ahLst/>
              <a:cxnLst/>
              <a:rect l="l" t="t" r="r" b="b"/>
              <a:pathLst>
                <a:path w="518159" h="742315">
                  <a:moveTo>
                    <a:pt x="518160" y="0"/>
                  </a:moveTo>
                  <a:lnTo>
                    <a:pt x="259079" y="259079"/>
                  </a:lnTo>
                  <a:lnTo>
                    <a:pt x="0" y="0"/>
                  </a:lnTo>
                  <a:lnTo>
                    <a:pt x="0" y="483107"/>
                  </a:lnTo>
                  <a:lnTo>
                    <a:pt x="259079" y="742188"/>
                  </a:lnTo>
                  <a:lnTo>
                    <a:pt x="518160" y="483107"/>
                  </a:lnTo>
                  <a:lnTo>
                    <a:pt x="51816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0593" y="785621"/>
              <a:ext cx="518159" cy="742315"/>
            </a:xfrm>
            <a:custGeom>
              <a:avLst/>
              <a:gdLst/>
              <a:ahLst/>
              <a:cxnLst/>
              <a:rect l="l" t="t" r="r" b="b"/>
              <a:pathLst>
                <a:path w="518159" h="742315">
                  <a:moveTo>
                    <a:pt x="518160" y="0"/>
                  </a:moveTo>
                  <a:lnTo>
                    <a:pt x="518160" y="483107"/>
                  </a:lnTo>
                  <a:lnTo>
                    <a:pt x="259079" y="742188"/>
                  </a:lnTo>
                  <a:lnTo>
                    <a:pt x="0" y="483107"/>
                  </a:lnTo>
                  <a:lnTo>
                    <a:pt x="0" y="0"/>
                  </a:lnTo>
                  <a:lnTo>
                    <a:pt x="259079" y="259079"/>
                  </a:lnTo>
                  <a:lnTo>
                    <a:pt x="518160" y="0"/>
                  </a:lnTo>
                  <a:close/>
                </a:path>
              </a:pathLst>
            </a:custGeom>
            <a:ln w="25908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48513" y="982726"/>
            <a:ext cx="381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FFFF"/>
                </a:solidFill>
                <a:latin typeface="Georgia"/>
                <a:cs typeface="Georgia"/>
              </a:rPr>
              <a:t>5.2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85736" y="772604"/>
            <a:ext cx="8148955" cy="509270"/>
            <a:chOff x="685736" y="772604"/>
            <a:chExt cx="8148955" cy="509270"/>
          </a:xfrm>
        </p:grpSpPr>
        <p:sp>
          <p:nvSpPr>
            <p:cNvPr id="15" name="object 15"/>
            <p:cNvSpPr/>
            <p:nvPr/>
          </p:nvSpPr>
          <p:spPr>
            <a:xfrm>
              <a:off x="698753" y="785621"/>
              <a:ext cx="8122920" cy="483234"/>
            </a:xfrm>
            <a:custGeom>
              <a:avLst/>
              <a:gdLst/>
              <a:ahLst/>
              <a:cxnLst/>
              <a:rect l="l" t="t" r="r" b="b"/>
              <a:pathLst>
                <a:path w="8122920" h="483234">
                  <a:moveTo>
                    <a:pt x="8042402" y="0"/>
                  </a:moveTo>
                  <a:lnTo>
                    <a:pt x="0" y="0"/>
                  </a:lnTo>
                  <a:lnTo>
                    <a:pt x="0" y="483235"/>
                  </a:lnTo>
                  <a:lnTo>
                    <a:pt x="8042402" y="483235"/>
                  </a:lnTo>
                  <a:lnTo>
                    <a:pt x="8073735" y="476904"/>
                  </a:lnTo>
                  <a:lnTo>
                    <a:pt x="8099329" y="459644"/>
                  </a:lnTo>
                  <a:lnTo>
                    <a:pt x="8116589" y="434050"/>
                  </a:lnTo>
                  <a:lnTo>
                    <a:pt x="8122920" y="402716"/>
                  </a:lnTo>
                  <a:lnTo>
                    <a:pt x="8122920" y="80517"/>
                  </a:lnTo>
                  <a:lnTo>
                    <a:pt x="8116589" y="49184"/>
                  </a:lnTo>
                  <a:lnTo>
                    <a:pt x="8099329" y="23590"/>
                  </a:lnTo>
                  <a:lnTo>
                    <a:pt x="8073735" y="6330"/>
                  </a:lnTo>
                  <a:lnTo>
                    <a:pt x="804240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8753" y="785621"/>
              <a:ext cx="8122920" cy="483234"/>
            </a:xfrm>
            <a:custGeom>
              <a:avLst/>
              <a:gdLst/>
              <a:ahLst/>
              <a:cxnLst/>
              <a:rect l="l" t="t" r="r" b="b"/>
              <a:pathLst>
                <a:path w="8122920" h="483234">
                  <a:moveTo>
                    <a:pt x="8122920" y="80517"/>
                  </a:moveTo>
                  <a:lnTo>
                    <a:pt x="8122920" y="402716"/>
                  </a:lnTo>
                  <a:lnTo>
                    <a:pt x="8116589" y="434050"/>
                  </a:lnTo>
                  <a:lnTo>
                    <a:pt x="8099329" y="459644"/>
                  </a:lnTo>
                  <a:lnTo>
                    <a:pt x="8073735" y="476904"/>
                  </a:lnTo>
                  <a:lnTo>
                    <a:pt x="8042402" y="483235"/>
                  </a:lnTo>
                  <a:lnTo>
                    <a:pt x="0" y="483235"/>
                  </a:lnTo>
                  <a:lnTo>
                    <a:pt x="0" y="0"/>
                  </a:lnTo>
                  <a:lnTo>
                    <a:pt x="8042402" y="0"/>
                  </a:lnTo>
                  <a:lnTo>
                    <a:pt x="8073735" y="6330"/>
                  </a:lnTo>
                  <a:lnTo>
                    <a:pt x="8099329" y="23590"/>
                  </a:lnTo>
                  <a:lnTo>
                    <a:pt x="8116589" y="49184"/>
                  </a:lnTo>
                  <a:lnTo>
                    <a:pt x="8122920" y="80517"/>
                  </a:lnTo>
                  <a:close/>
                </a:path>
              </a:pathLst>
            </a:custGeom>
            <a:ln w="25908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11708" y="874013"/>
            <a:ext cx="80613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2415" indent="-172720">
              <a:lnSpc>
                <a:spcPct val="100000"/>
              </a:lnSpc>
              <a:spcBef>
                <a:spcPts val="95"/>
              </a:spcBef>
              <a:buChar char="•"/>
              <a:tabLst>
                <a:tab pos="273050" algn="l"/>
              </a:tabLst>
            </a:pPr>
            <a:r>
              <a:rPr sz="1600" spc="-15" dirty="0">
                <a:latin typeface="Arial"/>
                <a:cs typeface="Arial"/>
              </a:rPr>
              <a:t>размещаются </a:t>
            </a:r>
            <a:r>
              <a:rPr sz="1600" spc="-5" dirty="0">
                <a:latin typeface="Arial"/>
                <a:cs typeface="Arial"/>
              </a:rPr>
              <a:t>контактные </a:t>
            </a:r>
            <a:r>
              <a:rPr sz="1600" spc="-10" dirty="0">
                <a:latin typeface="Arial"/>
                <a:cs typeface="Arial"/>
              </a:rPr>
              <a:t>данные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педагога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67576" y="1432496"/>
            <a:ext cx="544195" cy="767080"/>
            <a:chOff x="167576" y="1432496"/>
            <a:chExt cx="544195" cy="767080"/>
          </a:xfrm>
        </p:grpSpPr>
        <p:sp>
          <p:nvSpPr>
            <p:cNvPr id="19" name="object 19"/>
            <p:cNvSpPr/>
            <p:nvPr/>
          </p:nvSpPr>
          <p:spPr>
            <a:xfrm>
              <a:off x="180593" y="1445513"/>
              <a:ext cx="518159" cy="741045"/>
            </a:xfrm>
            <a:custGeom>
              <a:avLst/>
              <a:gdLst/>
              <a:ahLst/>
              <a:cxnLst/>
              <a:rect l="l" t="t" r="r" b="b"/>
              <a:pathLst>
                <a:path w="518159" h="741044">
                  <a:moveTo>
                    <a:pt x="518160" y="0"/>
                  </a:moveTo>
                  <a:lnTo>
                    <a:pt x="259079" y="259080"/>
                  </a:lnTo>
                  <a:lnTo>
                    <a:pt x="0" y="0"/>
                  </a:lnTo>
                  <a:lnTo>
                    <a:pt x="0" y="481584"/>
                  </a:lnTo>
                  <a:lnTo>
                    <a:pt x="259079" y="740663"/>
                  </a:lnTo>
                  <a:lnTo>
                    <a:pt x="518160" y="481584"/>
                  </a:lnTo>
                  <a:lnTo>
                    <a:pt x="51816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0593" y="1445513"/>
              <a:ext cx="518159" cy="741045"/>
            </a:xfrm>
            <a:custGeom>
              <a:avLst/>
              <a:gdLst/>
              <a:ahLst/>
              <a:cxnLst/>
              <a:rect l="l" t="t" r="r" b="b"/>
              <a:pathLst>
                <a:path w="518159" h="741044">
                  <a:moveTo>
                    <a:pt x="518160" y="0"/>
                  </a:moveTo>
                  <a:lnTo>
                    <a:pt x="518160" y="481584"/>
                  </a:lnTo>
                  <a:lnTo>
                    <a:pt x="259079" y="740663"/>
                  </a:lnTo>
                  <a:lnTo>
                    <a:pt x="0" y="481584"/>
                  </a:lnTo>
                  <a:lnTo>
                    <a:pt x="0" y="0"/>
                  </a:lnTo>
                  <a:lnTo>
                    <a:pt x="259079" y="259080"/>
                  </a:lnTo>
                  <a:lnTo>
                    <a:pt x="518160" y="0"/>
                  </a:lnTo>
                  <a:close/>
                </a:path>
              </a:pathLst>
            </a:custGeom>
            <a:ln w="25908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48513" y="1642109"/>
            <a:ext cx="380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FFFF"/>
                </a:solidFill>
                <a:latin typeface="Georgia"/>
                <a:cs typeface="Georgia"/>
              </a:rPr>
              <a:t>5.3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85736" y="1432496"/>
            <a:ext cx="8148955" cy="508000"/>
            <a:chOff x="685736" y="1432496"/>
            <a:chExt cx="8148955" cy="508000"/>
          </a:xfrm>
        </p:grpSpPr>
        <p:sp>
          <p:nvSpPr>
            <p:cNvPr id="23" name="object 23"/>
            <p:cNvSpPr/>
            <p:nvPr/>
          </p:nvSpPr>
          <p:spPr>
            <a:xfrm>
              <a:off x="698753" y="1445513"/>
              <a:ext cx="8122920" cy="481965"/>
            </a:xfrm>
            <a:custGeom>
              <a:avLst/>
              <a:gdLst/>
              <a:ahLst/>
              <a:cxnLst/>
              <a:rect l="l" t="t" r="r" b="b"/>
              <a:pathLst>
                <a:path w="8122920" h="481964">
                  <a:moveTo>
                    <a:pt x="8042656" y="0"/>
                  </a:moveTo>
                  <a:lnTo>
                    <a:pt x="0" y="0"/>
                  </a:lnTo>
                  <a:lnTo>
                    <a:pt x="0" y="481711"/>
                  </a:lnTo>
                  <a:lnTo>
                    <a:pt x="8042656" y="481711"/>
                  </a:lnTo>
                  <a:lnTo>
                    <a:pt x="8073896" y="475402"/>
                  </a:lnTo>
                  <a:lnTo>
                    <a:pt x="8099409" y="458200"/>
                  </a:lnTo>
                  <a:lnTo>
                    <a:pt x="8116611" y="432687"/>
                  </a:lnTo>
                  <a:lnTo>
                    <a:pt x="8122920" y="401447"/>
                  </a:lnTo>
                  <a:lnTo>
                    <a:pt x="8122920" y="80263"/>
                  </a:lnTo>
                  <a:lnTo>
                    <a:pt x="8116611" y="49023"/>
                  </a:lnTo>
                  <a:lnTo>
                    <a:pt x="8099409" y="23510"/>
                  </a:lnTo>
                  <a:lnTo>
                    <a:pt x="8073896" y="6308"/>
                  </a:lnTo>
                  <a:lnTo>
                    <a:pt x="804265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8753" y="1445513"/>
              <a:ext cx="8122920" cy="481965"/>
            </a:xfrm>
            <a:custGeom>
              <a:avLst/>
              <a:gdLst/>
              <a:ahLst/>
              <a:cxnLst/>
              <a:rect l="l" t="t" r="r" b="b"/>
              <a:pathLst>
                <a:path w="8122920" h="481964">
                  <a:moveTo>
                    <a:pt x="8122920" y="80263"/>
                  </a:moveTo>
                  <a:lnTo>
                    <a:pt x="8122920" y="401447"/>
                  </a:lnTo>
                  <a:lnTo>
                    <a:pt x="8116611" y="432687"/>
                  </a:lnTo>
                  <a:lnTo>
                    <a:pt x="8099409" y="458200"/>
                  </a:lnTo>
                  <a:lnTo>
                    <a:pt x="8073896" y="475402"/>
                  </a:lnTo>
                  <a:lnTo>
                    <a:pt x="8042656" y="481711"/>
                  </a:lnTo>
                  <a:lnTo>
                    <a:pt x="0" y="481711"/>
                  </a:lnTo>
                  <a:lnTo>
                    <a:pt x="0" y="0"/>
                  </a:lnTo>
                  <a:lnTo>
                    <a:pt x="8042656" y="0"/>
                  </a:lnTo>
                  <a:lnTo>
                    <a:pt x="8073896" y="6308"/>
                  </a:lnTo>
                  <a:lnTo>
                    <a:pt x="8099409" y="23510"/>
                  </a:lnTo>
                  <a:lnTo>
                    <a:pt x="8116611" y="49023"/>
                  </a:lnTo>
                  <a:lnTo>
                    <a:pt x="8122920" y="80263"/>
                  </a:lnTo>
                  <a:close/>
                </a:path>
              </a:pathLst>
            </a:custGeom>
            <a:ln w="25908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11708" y="1532585"/>
            <a:ext cx="80613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2415" indent="-172720">
              <a:lnSpc>
                <a:spcPct val="100000"/>
              </a:lnSpc>
              <a:spcBef>
                <a:spcPts val="95"/>
              </a:spcBef>
              <a:buChar char="•"/>
              <a:tabLst>
                <a:tab pos="273050" algn="l"/>
              </a:tabLst>
            </a:pPr>
            <a:r>
              <a:rPr sz="1600" spc="-15" dirty="0">
                <a:latin typeface="Arial"/>
                <a:cs typeface="Arial"/>
              </a:rPr>
              <a:t>создаются </a:t>
            </a:r>
            <a:r>
              <a:rPr sz="1600" spc="-10" dirty="0">
                <a:latin typeface="Arial"/>
                <a:cs typeface="Arial"/>
              </a:rPr>
              <a:t>различные возможности </a:t>
            </a:r>
            <a:r>
              <a:rPr sz="1600" spc="-5" dirty="0">
                <a:latin typeface="Arial"/>
                <a:cs typeface="Arial"/>
              </a:rPr>
              <a:t>для </a:t>
            </a:r>
            <a:r>
              <a:rPr sz="1600" spc="-15" dirty="0">
                <a:latin typeface="Arial"/>
                <a:cs typeface="Arial"/>
              </a:rPr>
              <a:t>получения </a:t>
            </a:r>
            <a:r>
              <a:rPr sz="1600" spc="-10" dirty="0">
                <a:latin typeface="Arial"/>
                <a:cs typeface="Arial"/>
              </a:rPr>
              <a:t>обратной</a:t>
            </a:r>
            <a:r>
              <a:rPr sz="1600" spc="114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связи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67576" y="2090864"/>
            <a:ext cx="544195" cy="768350"/>
            <a:chOff x="167576" y="2090864"/>
            <a:chExt cx="544195" cy="768350"/>
          </a:xfrm>
        </p:grpSpPr>
        <p:sp>
          <p:nvSpPr>
            <p:cNvPr id="27" name="object 27"/>
            <p:cNvSpPr/>
            <p:nvPr/>
          </p:nvSpPr>
          <p:spPr>
            <a:xfrm>
              <a:off x="180593" y="2103881"/>
              <a:ext cx="518159" cy="742315"/>
            </a:xfrm>
            <a:custGeom>
              <a:avLst/>
              <a:gdLst/>
              <a:ahLst/>
              <a:cxnLst/>
              <a:rect l="l" t="t" r="r" b="b"/>
              <a:pathLst>
                <a:path w="518159" h="742314">
                  <a:moveTo>
                    <a:pt x="518160" y="0"/>
                  </a:moveTo>
                  <a:lnTo>
                    <a:pt x="259079" y="259080"/>
                  </a:lnTo>
                  <a:lnTo>
                    <a:pt x="0" y="0"/>
                  </a:lnTo>
                  <a:lnTo>
                    <a:pt x="0" y="483107"/>
                  </a:lnTo>
                  <a:lnTo>
                    <a:pt x="259079" y="742188"/>
                  </a:lnTo>
                  <a:lnTo>
                    <a:pt x="518160" y="483107"/>
                  </a:lnTo>
                  <a:lnTo>
                    <a:pt x="51816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0593" y="2103881"/>
              <a:ext cx="518159" cy="742315"/>
            </a:xfrm>
            <a:custGeom>
              <a:avLst/>
              <a:gdLst/>
              <a:ahLst/>
              <a:cxnLst/>
              <a:rect l="l" t="t" r="r" b="b"/>
              <a:pathLst>
                <a:path w="518159" h="742314">
                  <a:moveTo>
                    <a:pt x="518160" y="0"/>
                  </a:moveTo>
                  <a:lnTo>
                    <a:pt x="518160" y="483107"/>
                  </a:lnTo>
                  <a:lnTo>
                    <a:pt x="259079" y="742188"/>
                  </a:lnTo>
                  <a:lnTo>
                    <a:pt x="0" y="483107"/>
                  </a:lnTo>
                  <a:lnTo>
                    <a:pt x="0" y="0"/>
                  </a:lnTo>
                  <a:lnTo>
                    <a:pt x="259079" y="259080"/>
                  </a:lnTo>
                  <a:lnTo>
                    <a:pt x="518160" y="0"/>
                  </a:lnTo>
                  <a:close/>
                </a:path>
              </a:pathLst>
            </a:custGeom>
            <a:ln w="25908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46989" y="2301367"/>
            <a:ext cx="386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FFFF"/>
                </a:solidFill>
                <a:latin typeface="Georgia"/>
                <a:cs typeface="Georgia"/>
              </a:rPr>
              <a:t>5.4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85736" y="2090864"/>
            <a:ext cx="8148955" cy="508000"/>
            <a:chOff x="685736" y="2090864"/>
            <a:chExt cx="8148955" cy="508000"/>
          </a:xfrm>
        </p:grpSpPr>
        <p:sp>
          <p:nvSpPr>
            <p:cNvPr id="31" name="object 31"/>
            <p:cNvSpPr/>
            <p:nvPr/>
          </p:nvSpPr>
          <p:spPr>
            <a:xfrm>
              <a:off x="698753" y="2103881"/>
              <a:ext cx="8122920" cy="481965"/>
            </a:xfrm>
            <a:custGeom>
              <a:avLst/>
              <a:gdLst/>
              <a:ahLst/>
              <a:cxnLst/>
              <a:rect l="l" t="t" r="r" b="b"/>
              <a:pathLst>
                <a:path w="8122920" h="481964">
                  <a:moveTo>
                    <a:pt x="8042656" y="0"/>
                  </a:moveTo>
                  <a:lnTo>
                    <a:pt x="0" y="0"/>
                  </a:lnTo>
                  <a:lnTo>
                    <a:pt x="0" y="481711"/>
                  </a:lnTo>
                  <a:lnTo>
                    <a:pt x="8042656" y="481711"/>
                  </a:lnTo>
                  <a:lnTo>
                    <a:pt x="8073896" y="475402"/>
                  </a:lnTo>
                  <a:lnTo>
                    <a:pt x="8099409" y="458200"/>
                  </a:lnTo>
                  <a:lnTo>
                    <a:pt x="8116611" y="432687"/>
                  </a:lnTo>
                  <a:lnTo>
                    <a:pt x="8122920" y="401447"/>
                  </a:lnTo>
                  <a:lnTo>
                    <a:pt x="8122920" y="80263"/>
                  </a:lnTo>
                  <a:lnTo>
                    <a:pt x="8116611" y="49023"/>
                  </a:lnTo>
                  <a:lnTo>
                    <a:pt x="8099409" y="23510"/>
                  </a:lnTo>
                  <a:lnTo>
                    <a:pt x="8073896" y="6308"/>
                  </a:lnTo>
                  <a:lnTo>
                    <a:pt x="804265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98753" y="2103881"/>
              <a:ext cx="8122920" cy="481965"/>
            </a:xfrm>
            <a:custGeom>
              <a:avLst/>
              <a:gdLst/>
              <a:ahLst/>
              <a:cxnLst/>
              <a:rect l="l" t="t" r="r" b="b"/>
              <a:pathLst>
                <a:path w="8122920" h="481964">
                  <a:moveTo>
                    <a:pt x="8122920" y="80263"/>
                  </a:moveTo>
                  <a:lnTo>
                    <a:pt x="8122920" y="401447"/>
                  </a:lnTo>
                  <a:lnTo>
                    <a:pt x="8116611" y="432687"/>
                  </a:lnTo>
                  <a:lnTo>
                    <a:pt x="8099409" y="458200"/>
                  </a:lnTo>
                  <a:lnTo>
                    <a:pt x="8073896" y="475402"/>
                  </a:lnTo>
                  <a:lnTo>
                    <a:pt x="8042656" y="481711"/>
                  </a:lnTo>
                  <a:lnTo>
                    <a:pt x="0" y="481711"/>
                  </a:lnTo>
                  <a:lnTo>
                    <a:pt x="0" y="0"/>
                  </a:lnTo>
                  <a:lnTo>
                    <a:pt x="8042656" y="0"/>
                  </a:lnTo>
                  <a:lnTo>
                    <a:pt x="8073896" y="6308"/>
                  </a:lnTo>
                  <a:lnTo>
                    <a:pt x="8099409" y="23510"/>
                  </a:lnTo>
                  <a:lnTo>
                    <a:pt x="8116611" y="49023"/>
                  </a:lnTo>
                  <a:lnTo>
                    <a:pt x="8122920" y="80263"/>
                  </a:lnTo>
                  <a:close/>
                </a:path>
              </a:pathLst>
            </a:custGeom>
            <a:ln w="25908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11708" y="2192273"/>
            <a:ext cx="80613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2415" indent="-172720">
              <a:lnSpc>
                <a:spcPct val="100000"/>
              </a:lnSpc>
              <a:spcBef>
                <a:spcPts val="95"/>
              </a:spcBef>
              <a:buChar char="•"/>
              <a:tabLst>
                <a:tab pos="273050" algn="l"/>
              </a:tabLst>
            </a:pPr>
            <a:r>
              <a:rPr sz="1600" spc="-15" dirty="0">
                <a:latin typeface="Arial"/>
                <a:cs typeface="Arial"/>
              </a:rPr>
              <a:t>используются </a:t>
            </a:r>
            <a:r>
              <a:rPr sz="1600" spc="-10" dirty="0">
                <a:latin typeface="Arial"/>
                <a:cs typeface="Arial"/>
              </a:rPr>
              <a:t>инструменты, </a:t>
            </a:r>
            <a:r>
              <a:rPr sz="1600" spc="-15" dirty="0">
                <a:latin typeface="Arial"/>
                <a:cs typeface="Arial"/>
              </a:rPr>
              <a:t>обеспечивающие </a:t>
            </a:r>
            <a:r>
              <a:rPr sz="1600" spc="-5" dirty="0">
                <a:latin typeface="Arial"/>
                <a:cs typeface="Arial"/>
              </a:rPr>
              <a:t>интерактивность</a:t>
            </a:r>
            <a:r>
              <a:rPr sz="1600" spc="1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ресурса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67576" y="2750756"/>
            <a:ext cx="544195" cy="767080"/>
            <a:chOff x="167576" y="2750756"/>
            <a:chExt cx="544195" cy="767080"/>
          </a:xfrm>
        </p:grpSpPr>
        <p:sp>
          <p:nvSpPr>
            <p:cNvPr id="35" name="object 35"/>
            <p:cNvSpPr/>
            <p:nvPr/>
          </p:nvSpPr>
          <p:spPr>
            <a:xfrm>
              <a:off x="180593" y="2763774"/>
              <a:ext cx="518159" cy="741045"/>
            </a:xfrm>
            <a:custGeom>
              <a:avLst/>
              <a:gdLst/>
              <a:ahLst/>
              <a:cxnLst/>
              <a:rect l="l" t="t" r="r" b="b"/>
              <a:pathLst>
                <a:path w="518159" h="741045">
                  <a:moveTo>
                    <a:pt x="518160" y="0"/>
                  </a:moveTo>
                  <a:lnTo>
                    <a:pt x="259079" y="259080"/>
                  </a:lnTo>
                  <a:lnTo>
                    <a:pt x="0" y="0"/>
                  </a:lnTo>
                  <a:lnTo>
                    <a:pt x="0" y="481583"/>
                  </a:lnTo>
                  <a:lnTo>
                    <a:pt x="259079" y="740663"/>
                  </a:lnTo>
                  <a:lnTo>
                    <a:pt x="518160" y="481583"/>
                  </a:lnTo>
                  <a:lnTo>
                    <a:pt x="51816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80593" y="2763774"/>
              <a:ext cx="518159" cy="741045"/>
            </a:xfrm>
            <a:custGeom>
              <a:avLst/>
              <a:gdLst/>
              <a:ahLst/>
              <a:cxnLst/>
              <a:rect l="l" t="t" r="r" b="b"/>
              <a:pathLst>
                <a:path w="518159" h="741045">
                  <a:moveTo>
                    <a:pt x="518160" y="0"/>
                  </a:moveTo>
                  <a:lnTo>
                    <a:pt x="518160" y="481583"/>
                  </a:lnTo>
                  <a:lnTo>
                    <a:pt x="259079" y="740663"/>
                  </a:lnTo>
                  <a:lnTo>
                    <a:pt x="0" y="481583"/>
                  </a:lnTo>
                  <a:lnTo>
                    <a:pt x="0" y="0"/>
                  </a:lnTo>
                  <a:lnTo>
                    <a:pt x="259079" y="259080"/>
                  </a:lnTo>
                  <a:lnTo>
                    <a:pt x="518160" y="0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251561" y="2960370"/>
            <a:ext cx="374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FFFF"/>
                </a:solidFill>
                <a:latin typeface="Georgia"/>
                <a:cs typeface="Georgia"/>
              </a:rPr>
              <a:t>5.5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85736" y="2750756"/>
            <a:ext cx="8148955" cy="508000"/>
            <a:chOff x="685736" y="2750756"/>
            <a:chExt cx="8148955" cy="508000"/>
          </a:xfrm>
        </p:grpSpPr>
        <p:sp>
          <p:nvSpPr>
            <p:cNvPr id="39" name="object 39"/>
            <p:cNvSpPr/>
            <p:nvPr/>
          </p:nvSpPr>
          <p:spPr>
            <a:xfrm>
              <a:off x="698753" y="2763774"/>
              <a:ext cx="8122920" cy="481965"/>
            </a:xfrm>
            <a:custGeom>
              <a:avLst/>
              <a:gdLst/>
              <a:ahLst/>
              <a:cxnLst/>
              <a:rect l="l" t="t" r="r" b="b"/>
              <a:pathLst>
                <a:path w="8122920" h="481964">
                  <a:moveTo>
                    <a:pt x="8042656" y="0"/>
                  </a:moveTo>
                  <a:lnTo>
                    <a:pt x="0" y="0"/>
                  </a:lnTo>
                  <a:lnTo>
                    <a:pt x="0" y="481711"/>
                  </a:lnTo>
                  <a:lnTo>
                    <a:pt x="8042656" y="481711"/>
                  </a:lnTo>
                  <a:lnTo>
                    <a:pt x="8073896" y="475402"/>
                  </a:lnTo>
                  <a:lnTo>
                    <a:pt x="8099409" y="458200"/>
                  </a:lnTo>
                  <a:lnTo>
                    <a:pt x="8116611" y="432687"/>
                  </a:lnTo>
                  <a:lnTo>
                    <a:pt x="8122920" y="401446"/>
                  </a:lnTo>
                  <a:lnTo>
                    <a:pt x="8122920" y="80263"/>
                  </a:lnTo>
                  <a:lnTo>
                    <a:pt x="8116611" y="49023"/>
                  </a:lnTo>
                  <a:lnTo>
                    <a:pt x="8099409" y="23510"/>
                  </a:lnTo>
                  <a:lnTo>
                    <a:pt x="8073896" y="6308"/>
                  </a:lnTo>
                  <a:lnTo>
                    <a:pt x="804265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98753" y="2763774"/>
              <a:ext cx="8122920" cy="481965"/>
            </a:xfrm>
            <a:custGeom>
              <a:avLst/>
              <a:gdLst/>
              <a:ahLst/>
              <a:cxnLst/>
              <a:rect l="l" t="t" r="r" b="b"/>
              <a:pathLst>
                <a:path w="8122920" h="481964">
                  <a:moveTo>
                    <a:pt x="8122920" y="80263"/>
                  </a:moveTo>
                  <a:lnTo>
                    <a:pt x="8122920" y="401446"/>
                  </a:lnTo>
                  <a:lnTo>
                    <a:pt x="8116611" y="432687"/>
                  </a:lnTo>
                  <a:lnTo>
                    <a:pt x="8099409" y="458200"/>
                  </a:lnTo>
                  <a:lnTo>
                    <a:pt x="8073896" y="475402"/>
                  </a:lnTo>
                  <a:lnTo>
                    <a:pt x="8042656" y="481711"/>
                  </a:lnTo>
                  <a:lnTo>
                    <a:pt x="0" y="481711"/>
                  </a:lnTo>
                  <a:lnTo>
                    <a:pt x="0" y="0"/>
                  </a:lnTo>
                  <a:lnTo>
                    <a:pt x="8042656" y="0"/>
                  </a:lnTo>
                  <a:lnTo>
                    <a:pt x="8073896" y="6308"/>
                  </a:lnTo>
                  <a:lnTo>
                    <a:pt x="8099409" y="23510"/>
                  </a:lnTo>
                  <a:lnTo>
                    <a:pt x="8116611" y="49023"/>
                  </a:lnTo>
                  <a:lnTo>
                    <a:pt x="8122920" y="80263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711708" y="2851530"/>
            <a:ext cx="80613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2415" indent="-172720">
              <a:lnSpc>
                <a:spcPct val="100000"/>
              </a:lnSpc>
              <a:spcBef>
                <a:spcPts val="95"/>
              </a:spcBef>
              <a:buChar char="•"/>
              <a:tabLst>
                <a:tab pos="273050" algn="l"/>
              </a:tabLst>
            </a:pPr>
            <a:r>
              <a:rPr sz="1600" spc="-5" dirty="0">
                <a:latin typeface="Arial"/>
                <a:cs typeface="Arial"/>
              </a:rPr>
              <a:t>в </a:t>
            </a:r>
            <a:r>
              <a:rPr sz="1600" spc="-15" dirty="0">
                <a:latin typeface="Arial"/>
                <a:cs typeface="Arial"/>
              </a:rPr>
              <a:t>обратную </a:t>
            </a:r>
            <a:r>
              <a:rPr sz="1600" spc="-5" dirty="0">
                <a:latin typeface="Arial"/>
                <a:cs typeface="Arial"/>
              </a:rPr>
              <a:t>связь </a:t>
            </a:r>
            <a:r>
              <a:rPr sz="1600" spc="-10" dirty="0">
                <a:latin typeface="Arial"/>
                <a:cs typeface="Arial"/>
              </a:rPr>
              <a:t>вовлекаются </a:t>
            </a:r>
            <a:r>
              <a:rPr sz="1600" spc="5" dirty="0">
                <a:latin typeface="Arial"/>
                <a:cs typeface="Arial"/>
              </a:rPr>
              <a:t>как </a:t>
            </a:r>
            <a:r>
              <a:rPr sz="1600" spc="-10" dirty="0">
                <a:latin typeface="Arial"/>
                <a:cs typeface="Arial"/>
              </a:rPr>
              <a:t>обучающиеся, так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0" dirty="0">
                <a:latin typeface="Arial"/>
                <a:cs typeface="Arial"/>
              </a:rPr>
              <a:t>их</a:t>
            </a:r>
            <a:r>
              <a:rPr sz="1600" spc="13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родители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52400" y="3486150"/>
            <a:ext cx="544195" cy="768350"/>
            <a:chOff x="167576" y="4190936"/>
            <a:chExt cx="544195" cy="768350"/>
          </a:xfrm>
        </p:grpSpPr>
        <p:sp>
          <p:nvSpPr>
            <p:cNvPr id="51" name="object 51"/>
            <p:cNvSpPr/>
            <p:nvPr/>
          </p:nvSpPr>
          <p:spPr>
            <a:xfrm>
              <a:off x="180593" y="4203953"/>
              <a:ext cx="518159" cy="742315"/>
            </a:xfrm>
            <a:custGeom>
              <a:avLst/>
              <a:gdLst/>
              <a:ahLst/>
              <a:cxnLst/>
              <a:rect l="l" t="t" r="r" b="b"/>
              <a:pathLst>
                <a:path w="518159" h="742314">
                  <a:moveTo>
                    <a:pt x="518160" y="0"/>
                  </a:moveTo>
                  <a:lnTo>
                    <a:pt x="259079" y="259080"/>
                  </a:lnTo>
                  <a:lnTo>
                    <a:pt x="0" y="0"/>
                  </a:lnTo>
                  <a:lnTo>
                    <a:pt x="0" y="483108"/>
                  </a:lnTo>
                  <a:lnTo>
                    <a:pt x="259079" y="742188"/>
                  </a:lnTo>
                  <a:lnTo>
                    <a:pt x="518160" y="483108"/>
                  </a:lnTo>
                  <a:lnTo>
                    <a:pt x="51816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80593" y="4203953"/>
              <a:ext cx="518159" cy="742315"/>
            </a:xfrm>
            <a:custGeom>
              <a:avLst/>
              <a:gdLst/>
              <a:ahLst/>
              <a:cxnLst/>
              <a:rect l="l" t="t" r="r" b="b"/>
              <a:pathLst>
                <a:path w="518159" h="742314">
                  <a:moveTo>
                    <a:pt x="518160" y="0"/>
                  </a:moveTo>
                  <a:lnTo>
                    <a:pt x="518160" y="483108"/>
                  </a:lnTo>
                  <a:lnTo>
                    <a:pt x="259079" y="742188"/>
                  </a:lnTo>
                  <a:lnTo>
                    <a:pt x="0" y="483108"/>
                  </a:lnTo>
                  <a:lnTo>
                    <a:pt x="0" y="0"/>
                  </a:lnTo>
                  <a:lnTo>
                    <a:pt x="259079" y="259080"/>
                  </a:lnTo>
                  <a:lnTo>
                    <a:pt x="518160" y="0"/>
                  </a:lnTo>
                  <a:close/>
                </a:path>
              </a:pathLst>
            </a:custGeom>
            <a:ln w="25908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228600" y="3790950"/>
            <a:ext cx="5334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smtClean="0">
                <a:solidFill>
                  <a:srgbClr val="FFFFFF"/>
                </a:solidFill>
                <a:latin typeface="Georgia"/>
                <a:cs typeface="Georgia"/>
              </a:rPr>
              <a:t>5.</a:t>
            </a:r>
            <a:r>
              <a:rPr lang="ru-RU" sz="1800" b="1" i="1" spc="-5" dirty="0" smtClean="0">
                <a:solidFill>
                  <a:srgbClr val="FFFFFF"/>
                </a:solidFill>
                <a:latin typeface="Georgia"/>
                <a:cs typeface="Georgia"/>
              </a:rPr>
              <a:t>6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685800" y="3486150"/>
            <a:ext cx="8148955" cy="508000"/>
            <a:chOff x="685800" y="4191000"/>
            <a:chExt cx="8148955" cy="508000"/>
          </a:xfrm>
        </p:grpSpPr>
        <p:sp>
          <p:nvSpPr>
            <p:cNvPr id="55" name="object 55"/>
            <p:cNvSpPr/>
            <p:nvPr/>
          </p:nvSpPr>
          <p:spPr>
            <a:xfrm>
              <a:off x="698753" y="4203953"/>
              <a:ext cx="8122920" cy="481965"/>
            </a:xfrm>
            <a:custGeom>
              <a:avLst/>
              <a:gdLst/>
              <a:ahLst/>
              <a:cxnLst/>
              <a:rect l="l" t="t" r="r" b="b"/>
              <a:pathLst>
                <a:path w="8122920" h="481964">
                  <a:moveTo>
                    <a:pt x="8042656" y="0"/>
                  </a:moveTo>
                  <a:lnTo>
                    <a:pt x="0" y="0"/>
                  </a:lnTo>
                  <a:lnTo>
                    <a:pt x="0" y="481672"/>
                  </a:lnTo>
                  <a:lnTo>
                    <a:pt x="8042656" y="481672"/>
                  </a:lnTo>
                  <a:lnTo>
                    <a:pt x="8073896" y="475364"/>
                  </a:lnTo>
                  <a:lnTo>
                    <a:pt x="8099409" y="458160"/>
                  </a:lnTo>
                  <a:lnTo>
                    <a:pt x="8116611" y="432643"/>
                  </a:lnTo>
                  <a:lnTo>
                    <a:pt x="8122920" y="401396"/>
                  </a:lnTo>
                  <a:lnTo>
                    <a:pt x="8122920" y="80276"/>
                  </a:lnTo>
                  <a:lnTo>
                    <a:pt x="8116611" y="49029"/>
                  </a:lnTo>
                  <a:lnTo>
                    <a:pt x="8099409" y="23512"/>
                  </a:lnTo>
                  <a:lnTo>
                    <a:pt x="8073896" y="6308"/>
                  </a:lnTo>
                  <a:lnTo>
                    <a:pt x="804265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98753" y="4203953"/>
              <a:ext cx="8122920" cy="481965"/>
            </a:xfrm>
            <a:custGeom>
              <a:avLst/>
              <a:gdLst/>
              <a:ahLst/>
              <a:cxnLst/>
              <a:rect l="l" t="t" r="r" b="b"/>
              <a:pathLst>
                <a:path w="8122920" h="481964">
                  <a:moveTo>
                    <a:pt x="8122920" y="80276"/>
                  </a:moveTo>
                  <a:lnTo>
                    <a:pt x="8122920" y="401396"/>
                  </a:lnTo>
                  <a:lnTo>
                    <a:pt x="8116611" y="432643"/>
                  </a:lnTo>
                  <a:lnTo>
                    <a:pt x="8099409" y="458160"/>
                  </a:lnTo>
                  <a:lnTo>
                    <a:pt x="8073896" y="475364"/>
                  </a:lnTo>
                  <a:lnTo>
                    <a:pt x="8042656" y="481672"/>
                  </a:lnTo>
                  <a:lnTo>
                    <a:pt x="0" y="481672"/>
                  </a:lnTo>
                  <a:lnTo>
                    <a:pt x="0" y="0"/>
                  </a:lnTo>
                  <a:lnTo>
                    <a:pt x="8042656" y="0"/>
                  </a:lnTo>
                  <a:lnTo>
                    <a:pt x="8073896" y="6308"/>
                  </a:lnTo>
                  <a:lnTo>
                    <a:pt x="8099409" y="23512"/>
                  </a:lnTo>
                  <a:lnTo>
                    <a:pt x="8116611" y="49029"/>
                  </a:lnTo>
                  <a:lnTo>
                    <a:pt x="8122920" y="80276"/>
                  </a:lnTo>
                  <a:close/>
                </a:path>
              </a:pathLst>
            </a:custGeom>
            <a:ln w="25908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685800" y="3486150"/>
            <a:ext cx="8061325" cy="4794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72415" marR="34290" indent="-172720">
              <a:lnSpc>
                <a:spcPts val="1660"/>
              </a:lnSpc>
              <a:spcBef>
                <a:spcPts val="365"/>
              </a:spcBef>
              <a:buChar char="•"/>
              <a:tabLst>
                <a:tab pos="273050" algn="l"/>
              </a:tabLst>
            </a:pPr>
            <a:r>
              <a:rPr sz="1600" spc="-15" dirty="0">
                <a:latin typeface="Arial"/>
                <a:cs typeface="Arial"/>
              </a:rPr>
              <a:t>поддерживается </a:t>
            </a:r>
            <a:r>
              <a:rPr sz="1600" spc="-5" dirty="0">
                <a:latin typeface="Arial"/>
                <a:cs typeface="Arial"/>
              </a:rPr>
              <a:t>конструктивная профессиональная коммуникация </a:t>
            </a:r>
            <a:r>
              <a:rPr sz="1600" spc="-10" dirty="0">
                <a:latin typeface="Arial"/>
                <a:cs typeface="Arial"/>
              </a:rPr>
              <a:t>конкурсанта </a:t>
            </a:r>
            <a:r>
              <a:rPr sz="1600" spc="-5" dirty="0">
                <a:latin typeface="Arial"/>
                <a:cs typeface="Arial"/>
              </a:rPr>
              <a:t>с  </a:t>
            </a:r>
            <a:r>
              <a:rPr sz="1600" spc="-15" dirty="0">
                <a:latin typeface="Arial"/>
                <a:cs typeface="Arial"/>
              </a:rPr>
              <a:t>коллегами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387" t="7219" b="5292"/>
          <a:stretch>
            <a:fillRect/>
          </a:stretch>
        </p:blipFill>
        <p:spPr bwMode="auto">
          <a:xfrm>
            <a:off x="304800" y="285750"/>
            <a:ext cx="5867400" cy="425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вальная выноска 7"/>
          <p:cNvSpPr/>
          <p:nvPr/>
        </p:nvSpPr>
        <p:spPr>
          <a:xfrm>
            <a:off x="6324600" y="438150"/>
            <a:ext cx="2819400" cy="1143000"/>
          </a:xfrm>
          <a:prstGeom prst="wedgeEllipseCallout">
            <a:avLst>
              <a:gd name="adj1" fmla="val -75090"/>
              <a:gd name="adj2" fmla="val 921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СОДЕРЖАТЕЛЬНОСТЬ</a:t>
            </a:r>
          </a:p>
          <a:p>
            <a:pPr algn="ctr"/>
            <a:r>
              <a:rPr lang="ru-RU" sz="1200" dirty="0" smtClean="0"/>
              <a:t>МЕТОДИЧЕСКАЯ ЦЕЛОСТНОСТЬ и</a:t>
            </a:r>
          </a:p>
          <a:p>
            <a:pPr algn="ctr"/>
            <a:r>
              <a:rPr lang="ru-RU" sz="1200" dirty="0" smtClean="0"/>
              <a:t>СТРУКТУРИРОВАННОСТЬ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2343150"/>
            <a:ext cx="2497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https://chibisov1986.jimdofree.com/</a:t>
            </a:r>
            <a:endParaRPr lang="ru-RU" sz="1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387" t="2763" b="4103"/>
          <a:stretch>
            <a:fillRect/>
          </a:stretch>
        </p:blipFill>
        <p:spPr bwMode="auto">
          <a:xfrm>
            <a:off x="0" y="133350"/>
            <a:ext cx="4077955" cy="314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6773" t="4233" b="4750"/>
          <a:stretch>
            <a:fillRect/>
          </a:stretch>
        </p:blipFill>
        <p:spPr bwMode="auto">
          <a:xfrm>
            <a:off x="3200400" y="2419350"/>
            <a:ext cx="3276600" cy="255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5080" t="4145" b="4838"/>
          <a:stretch>
            <a:fillRect/>
          </a:stretch>
        </p:blipFill>
        <p:spPr bwMode="auto">
          <a:xfrm>
            <a:off x="152400" y="2800350"/>
            <a:ext cx="2819400" cy="216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Овальная выноска 9"/>
          <p:cNvSpPr/>
          <p:nvPr/>
        </p:nvSpPr>
        <p:spPr>
          <a:xfrm>
            <a:off x="4953000" y="285750"/>
            <a:ext cx="3962400" cy="1600200"/>
          </a:xfrm>
          <a:prstGeom prst="wedgeEllipseCallout">
            <a:avLst>
              <a:gd name="adj1" fmla="val -68060"/>
              <a:gd name="adj2" fmla="val 847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cap="small" dirty="0" smtClean="0"/>
          </a:p>
          <a:p>
            <a:pPr algn="ctr"/>
            <a:endParaRPr lang="ru-RU" sz="1400" cap="small" dirty="0"/>
          </a:p>
          <a:p>
            <a:pPr algn="ctr"/>
            <a:endParaRPr lang="ru-RU" sz="1400" cap="small" dirty="0" smtClean="0"/>
          </a:p>
          <a:p>
            <a:pPr algn="ctr"/>
            <a:r>
              <a:rPr lang="ru-RU" sz="1400" cap="small" dirty="0" smtClean="0"/>
              <a:t>ИНФОРМАТИВНОСТЬ</a:t>
            </a:r>
          </a:p>
          <a:p>
            <a:pPr algn="ctr"/>
            <a:r>
              <a:rPr lang="ru-RU" sz="1400" cap="small" dirty="0" smtClean="0"/>
              <a:t>ВЫСОКАЯ КОММУНИКАТИВНОСТЬ</a:t>
            </a:r>
          </a:p>
          <a:p>
            <a:pPr algn="ctr"/>
            <a:r>
              <a:rPr lang="ru-RU" sz="1400" cap="small" dirty="0" smtClean="0"/>
              <a:t>Структурированность</a:t>
            </a:r>
          </a:p>
          <a:p>
            <a:pPr algn="ctr"/>
            <a:r>
              <a:rPr lang="ru-RU" sz="1400" cap="small" dirty="0" smtClean="0"/>
              <a:t>Комфортная навигация</a:t>
            </a:r>
          </a:p>
          <a:p>
            <a:pPr algn="ctr"/>
            <a:r>
              <a:rPr lang="ru-RU" sz="1400" cap="small" dirty="0" smtClean="0"/>
              <a:t>Эргономичный дизайн</a:t>
            </a:r>
          </a:p>
          <a:p>
            <a:pPr algn="ctr"/>
            <a:r>
              <a:rPr lang="ru-RU" sz="1400" cap="small" dirty="0" smtClean="0"/>
              <a:t>Интересная подача материала</a:t>
            </a:r>
          </a:p>
          <a:p>
            <a:pPr algn="ctr"/>
            <a:endParaRPr lang="ru-RU" sz="1400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172200" y="1962150"/>
            <a:ext cx="2611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https://salnikow.wordpress.com</a:t>
            </a:r>
            <a:r>
              <a:rPr lang="en-US" dirty="0" smtClean="0"/>
              <a:t>/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Это сайт о лизинге автомобилей. А вы что подумали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33350"/>
            <a:ext cx="6172200" cy="47448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85750"/>
            <a:ext cx="448128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952750"/>
            <a:ext cx="2803372" cy="199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571750"/>
            <a:ext cx="2822466" cy="209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1428750"/>
            <a:ext cx="2438400" cy="161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Овальная выноска 12"/>
          <p:cNvSpPr/>
          <p:nvPr/>
        </p:nvSpPr>
        <p:spPr>
          <a:xfrm>
            <a:off x="4724400" y="438150"/>
            <a:ext cx="4114800" cy="1066800"/>
          </a:xfrm>
          <a:prstGeom prst="wedgeEllipseCallout">
            <a:avLst>
              <a:gd name="adj1" fmla="val -30611"/>
              <a:gd name="adj2" fmla="val 994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cap="small" dirty="0" smtClean="0"/>
          </a:p>
          <a:p>
            <a:pPr algn="ctr"/>
            <a:endParaRPr lang="ru-RU" sz="1400" cap="small" dirty="0" smtClean="0"/>
          </a:p>
          <a:p>
            <a:pPr algn="ctr"/>
            <a:r>
              <a:rPr lang="ru-RU" sz="1400" cap="small" dirty="0" smtClean="0"/>
              <a:t>Структурированность</a:t>
            </a:r>
          </a:p>
          <a:p>
            <a:pPr algn="ctr"/>
            <a:r>
              <a:rPr lang="ru-RU" sz="1400" cap="small" dirty="0" smtClean="0"/>
              <a:t>Содержательность</a:t>
            </a:r>
          </a:p>
          <a:p>
            <a:pPr algn="ctr"/>
            <a:r>
              <a:rPr lang="ru-RU" sz="1400" cap="small" dirty="0" smtClean="0"/>
              <a:t>Эргономичность</a:t>
            </a:r>
          </a:p>
          <a:p>
            <a:pPr algn="ctr"/>
            <a:r>
              <a:rPr lang="ru-RU" sz="1400" cap="small" dirty="0" smtClean="0"/>
              <a:t>Интересная рубрикация</a:t>
            </a:r>
          </a:p>
          <a:p>
            <a:pPr algn="ctr"/>
            <a:endParaRPr lang="ru-RU" sz="1400" cap="small" dirty="0" smtClean="0"/>
          </a:p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400800" y="3790950"/>
            <a:ext cx="1875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http://gluhih.site/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285750"/>
            <a:ext cx="3962400" cy="299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399" y="2571750"/>
            <a:ext cx="291410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Овальная выноска 13"/>
          <p:cNvSpPr/>
          <p:nvPr/>
        </p:nvSpPr>
        <p:spPr>
          <a:xfrm>
            <a:off x="5257800" y="438150"/>
            <a:ext cx="3733800" cy="1447800"/>
          </a:xfrm>
          <a:prstGeom prst="wedgeEllipseCallout">
            <a:avLst>
              <a:gd name="adj1" fmla="val -68833"/>
              <a:gd name="adj2" fmla="val 1048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Интересная рубрикация</a:t>
            </a:r>
          </a:p>
          <a:p>
            <a:pPr algn="ctr"/>
            <a:r>
              <a:rPr lang="ru-RU" dirty="0" smtClean="0"/>
              <a:t>Эргономичный дизайн</a:t>
            </a:r>
          </a:p>
          <a:p>
            <a:pPr algn="ctr"/>
            <a:r>
              <a:rPr lang="ru-RU" dirty="0" smtClean="0"/>
              <a:t>Оригинальная подача материала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2876550"/>
            <a:ext cx="27052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1" y="51815"/>
            <a:ext cx="8223884" cy="3599815"/>
            <a:chOff x="35051" y="51815"/>
            <a:chExt cx="8223884" cy="3599815"/>
          </a:xfrm>
        </p:grpSpPr>
        <p:sp>
          <p:nvSpPr>
            <p:cNvPr id="3" name="object 3"/>
            <p:cNvSpPr/>
            <p:nvPr/>
          </p:nvSpPr>
          <p:spPr>
            <a:xfrm>
              <a:off x="35051" y="51815"/>
              <a:ext cx="6007608" cy="35996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127243" y="340613"/>
              <a:ext cx="3118485" cy="935990"/>
            </a:xfrm>
            <a:custGeom>
              <a:avLst/>
              <a:gdLst/>
              <a:ahLst/>
              <a:cxnLst/>
              <a:rect l="l" t="t" r="r" b="b"/>
              <a:pathLst>
                <a:path w="3118484" h="935990">
                  <a:moveTo>
                    <a:pt x="2962402" y="0"/>
                  </a:moveTo>
                  <a:lnTo>
                    <a:pt x="753617" y="0"/>
                  </a:lnTo>
                  <a:lnTo>
                    <a:pt x="704333" y="7953"/>
                  </a:lnTo>
                  <a:lnTo>
                    <a:pt x="661523" y="30097"/>
                  </a:lnTo>
                  <a:lnTo>
                    <a:pt x="627759" y="63861"/>
                  </a:lnTo>
                  <a:lnTo>
                    <a:pt x="605615" y="106671"/>
                  </a:lnTo>
                  <a:lnTo>
                    <a:pt x="597661" y="155956"/>
                  </a:lnTo>
                  <a:lnTo>
                    <a:pt x="597661" y="545846"/>
                  </a:lnTo>
                  <a:lnTo>
                    <a:pt x="0" y="762381"/>
                  </a:lnTo>
                  <a:lnTo>
                    <a:pt x="597661" y="779780"/>
                  </a:lnTo>
                  <a:lnTo>
                    <a:pt x="605615" y="829064"/>
                  </a:lnTo>
                  <a:lnTo>
                    <a:pt x="627759" y="871874"/>
                  </a:lnTo>
                  <a:lnTo>
                    <a:pt x="661523" y="905638"/>
                  </a:lnTo>
                  <a:lnTo>
                    <a:pt x="704333" y="927782"/>
                  </a:lnTo>
                  <a:lnTo>
                    <a:pt x="753617" y="935736"/>
                  </a:lnTo>
                  <a:lnTo>
                    <a:pt x="2962402" y="935736"/>
                  </a:lnTo>
                  <a:lnTo>
                    <a:pt x="3011686" y="927782"/>
                  </a:lnTo>
                  <a:lnTo>
                    <a:pt x="3054496" y="905638"/>
                  </a:lnTo>
                  <a:lnTo>
                    <a:pt x="3088260" y="871874"/>
                  </a:lnTo>
                  <a:lnTo>
                    <a:pt x="3110404" y="829064"/>
                  </a:lnTo>
                  <a:lnTo>
                    <a:pt x="3118357" y="779780"/>
                  </a:lnTo>
                  <a:lnTo>
                    <a:pt x="3118357" y="155956"/>
                  </a:lnTo>
                  <a:lnTo>
                    <a:pt x="3110404" y="106671"/>
                  </a:lnTo>
                  <a:lnTo>
                    <a:pt x="3088260" y="63861"/>
                  </a:lnTo>
                  <a:lnTo>
                    <a:pt x="3054496" y="30097"/>
                  </a:lnTo>
                  <a:lnTo>
                    <a:pt x="3011686" y="7953"/>
                  </a:lnTo>
                  <a:lnTo>
                    <a:pt x="29624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27243" y="340613"/>
              <a:ext cx="3118485" cy="935990"/>
            </a:xfrm>
            <a:custGeom>
              <a:avLst/>
              <a:gdLst/>
              <a:ahLst/>
              <a:cxnLst/>
              <a:rect l="l" t="t" r="r" b="b"/>
              <a:pathLst>
                <a:path w="3118484" h="935990">
                  <a:moveTo>
                    <a:pt x="597661" y="155956"/>
                  </a:moveTo>
                  <a:lnTo>
                    <a:pt x="605615" y="106671"/>
                  </a:lnTo>
                  <a:lnTo>
                    <a:pt x="627759" y="63861"/>
                  </a:lnTo>
                  <a:lnTo>
                    <a:pt x="661523" y="30097"/>
                  </a:lnTo>
                  <a:lnTo>
                    <a:pt x="704333" y="7953"/>
                  </a:lnTo>
                  <a:lnTo>
                    <a:pt x="753617" y="0"/>
                  </a:lnTo>
                  <a:lnTo>
                    <a:pt x="1017777" y="0"/>
                  </a:lnTo>
                  <a:lnTo>
                    <a:pt x="1647952" y="0"/>
                  </a:lnTo>
                  <a:lnTo>
                    <a:pt x="2962402" y="0"/>
                  </a:lnTo>
                  <a:lnTo>
                    <a:pt x="3011686" y="7953"/>
                  </a:lnTo>
                  <a:lnTo>
                    <a:pt x="3054496" y="30097"/>
                  </a:lnTo>
                  <a:lnTo>
                    <a:pt x="3088260" y="63861"/>
                  </a:lnTo>
                  <a:lnTo>
                    <a:pt x="3110404" y="106671"/>
                  </a:lnTo>
                  <a:lnTo>
                    <a:pt x="3118357" y="155956"/>
                  </a:lnTo>
                  <a:lnTo>
                    <a:pt x="3118357" y="545846"/>
                  </a:lnTo>
                  <a:lnTo>
                    <a:pt x="3118357" y="779780"/>
                  </a:lnTo>
                  <a:lnTo>
                    <a:pt x="3110404" y="829064"/>
                  </a:lnTo>
                  <a:lnTo>
                    <a:pt x="3088260" y="871874"/>
                  </a:lnTo>
                  <a:lnTo>
                    <a:pt x="3054496" y="905638"/>
                  </a:lnTo>
                  <a:lnTo>
                    <a:pt x="3011686" y="927782"/>
                  </a:lnTo>
                  <a:lnTo>
                    <a:pt x="2962402" y="935736"/>
                  </a:lnTo>
                  <a:lnTo>
                    <a:pt x="1647952" y="935736"/>
                  </a:lnTo>
                  <a:lnTo>
                    <a:pt x="1017777" y="935736"/>
                  </a:lnTo>
                  <a:lnTo>
                    <a:pt x="753617" y="935736"/>
                  </a:lnTo>
                  <a:lnTo>
                    <a:pt x="704333" y="927782"/>
                  </a:lnTo>
                  <a:lnTo>
                    <a:pt x="661523" y="905638"/>
                  </a:lnTo>
                  <a:lnTo>
                    <a:pt x="627759" y="871874"/>
                  </a:lnTo>
                  <a:lnTo>
                    <a:pt x="605615" y="829064"/>
                  </a:lnTo>
                  <a:lnTo>
                    <a:pt x="597661" y="779780"/>
                  </a:lnTo>
                  <a:lnTo>
                    <a:pt x="0" y="762381"/>
                  </a:lnTo>
                  <a:lnTo>
                    <a:pt x="597661" y="545846"/>
                  </a:lnTo>
                  <a:lnTo>
                    <a:pt x="597661" y="155956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157976" y="375920"/>
            <a:ext cx="16522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1125" algn="just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000000"/>
                </a:solidFill>
                <a:latin typeface="Georgia"/>
                <a:cs typeface="Georgia"/>
              </a:rPr>
              <a:t>Материалы,  </a:t>
            </a:r>
            <a:r>
              <a:rPr sz="1800" b="0" i="1" spc="-5" dirty="0">
                <a:solidFill>
                  <a:srgbClr val="000000"/>
                </a:solidFill>
                <a:latin typeface="Georgia"/>
                <a:cs typeface="Georgia"/>
              </a:rPr>
              <a:t>используемые  </a:t>
            </a:r>
            <a:r>
              <a:rPr sz="1800" b="0" i="1" dirty="0">
                <a:solidFill>
                  <a:srgbClr val="000000"/>
                </a:solidFill>
                <a:latin typeface="Georgia"/>
                <a:cs typeface="Georgia"/>
              </a:rPr>
              <a:t>ко</a:t>
            </a:r>
            <a:r>
              <a:rPr sz="1800" b="0" i="1" spc="-5" dirty="0">
                <a:solidFill>
                  <a:srgbClr val="000000"/>
                </a:solidFill>
                <a:latin typeface="Georgia"/>
                <a:cs typeface="Georgia"/>
              </a:rPr>
              <a:t>нкурсант</a:t>
            </a:r>
            <a:r>
              <a:rPr sz="1800" b="0" i="1" dirty="0">
                <a:solidFill>
                  <a:srgbClr val="000000"/>
                </a:solidFill>
                <a:latin typeface="Georgia"/>
                <a:cs typeface="Georgia"/>
              </a:rPr>
              <a:t>ом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759964" y="1420367"/>
            <a:ext cx="6152515" cy="3542029"/>
            <a:chOff x="2759964" y="1420367"/>
            <a:chExt cx="6152515" cy="3542029"/>
          </a:xfrm>
        </p:grpSpPr>
        <p:sp>
          <p:nvSpPr>
            <p:cNvPr id="8" name="object 8"/>
            <p:cNvSpPr/>
            <p:nvPr/>
          </p:nvSpPr>
          <p:spPr>
            <a:xfrm>
              <a:off x="6731508" y="1420367"/>
              <a:ext cx="2180844" cy="34549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72918" y="4011929"/>
              <a:ext cx="4027804" cy="937260"/>
            </a:xfrm>
            <a:custGeom>
              <a:avLst/>
              <a:gdLst/>
              <a:ahLst/>
              <a:cxnLst/>
              <a:rect l="l" t="t" r="r" b="b"/>
              <a:pathLst>
                <a:path w="4027804" h="937260">
                  <a:moveTo>
                    <a:pt x="2362961" y="0"/>
                  </a:moveTo>
                  <a:lnTo>
                    <a:pt x="156209" y="0"/>
                  </a:lnTo>
                  <a:lnTo>
                    <a:pt x="106850" y="7963"/>
                  </a:lnTo>
                  <a:lnTo>
                    <a:pt x="63971" y="30139"/>
                  </a:lnTo>
                  <a:lnTo>
                    <a:pt x="30150" y="63954"/>
                  </a:lnTo>
                  <a:lnTo>
                    <a:pt x="7967" y="106836"/>
                  </a:lnTo>
                  <a:lnTo>
                    <a:pt x="0" y="156210"/>
                  </a:lnTo>
                  <a:lnTo>
                    <a:pt x="0" y="781050"/>
                  </a:lnTo>
                  <a:lnTo>
                    <a:pt x="7967" y="830423"/>
                  </a:lnTo>
                  <a:lnTo>
                    <a:pt x="30150" y="873305"/>
                  </a:lnTo>
                  <a:lnTo>
                    <a:pt x="63971" y="907120"/>
                  </a:lnTo>
                  <a:lnTo>
                    <a:pt x="106850" y="929296"/>
                  </a:lnTo>
                  <a:lnTo>
                    <a:pt x="156209" y="937260"/>
                  </a:lnTo>
                  <a:lnTo>
                    <a:pt x="2362961" y="937260"/>
                  </a:lnTo>
                  <a:lnTo>
                    <a:pt x="2412321" y="929296"/>
                  </a:lnTo>
                  <a:lnTo>
                    <a:pt x="2455200" y="907120"/>
                  </a:lnTo>
                  <a:lnTo>
                    <a:pt x="2489021" y="873305"/>
                  </a:lnTo>
                  <a:lnTo>
                    <a:pt x="2511204" y="830423"/>
                  </a:lnTo>
                  <a:lnTo>
                    <a:pt x="2519172" y="781050"/>
                  </a:lnTo>
                  <a:lnTo>
                    <a:pt x="3878201" y="546735"/>
                  </a:lnTo>
                  <a:lnTo>
                    <a:pt x="2519172" y="546735"/>
                  </a:lnTo>
                  <a:lnTo>
                    <a:pt x="2519172" y="156210"/>
                  </a:lnTo>
                  <a:lnTo>
                    <a:pt x="2511204" y="106836"/>
                  </a:lnTo>
                  <a:lnTo>
                    <a:pt x="2489021" y="63954"/>
                  </a:lnTo>
                  <a:lnTo>
                    <a:pt x="2455200" y="30139"/>
                  </a:lnTo>
                  <a:lnTo>
                    <a:pt x="2412321" y="7963"/>
                  </a:lnTo>
                  <a:lnTo>
                    <a:pt x="2362961" y="0"/>
                  </a:lnTo>
                  <a:close/>
                </a:path>
                <a:path w="4027804" h="937260">
                  <a:moveTo>
                    <a:pt x="4027804" y="520941"/>
                  </a:moveTo>
                  <a:lnTo>
                    <a:pt x="2519172" y="546735"/>
                  </a:lnTo>
                  <a:lnTo>
                    <a:pt x="3878201" y="546735"/>
                  </a:lnTo>
                  <a:lnTo>
                    <a:pt x="4027804" y="5209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72918" y="4011929"/>
              <a:ext cx="4027804" cy="937260"/>
            </a:xfrm>
            <a:custGeom>
              <a:avLst/>
              <a:gdLst/>
              <a:ahLst/>
              <a:cxnLst/>
              <a:rect l="l" t="t" r="r" b="b"/>
              <a:pathLst>
                <a:path w="4027804" h="937260">
                  <a:moveTo>
                    <a:pt x="0" y="156210"/>
                  </a:moveTo>
                  <a:lnTo>
                    <a:pt x="7967" y="106836"/>
                  </a:lnTo>
                  <a:lnTo>
                    <a:pt x="30150" y="63954"/>
                  </a:lnTo>
                  <a:lnTo>
                    <a:pt x="63971" y="30139"/>
                  </a:lnTo>
                  <a:lnTo>
                    <a:pt x="106850" y="7963"/>
                  </a:lnTo>
                  <a:lnTo>
                    <a:pt x="156209" y="0"/>
                  </a:lnTo>
                  <a:lnTo>
                    <a:pt x="1469517" y="0"/>
                  </a:lnTo>
                  <a:lnTo>
                    <a:pt x="2099310" y="0"/>
                  </a:lnTo>
                  <a:lnTo>
                    <a:pt x="2362961" y="0"/>
                  </a:lnTo>
                  <a:lnTo>
                    <a:pt x="2412321" y="7963"/>
                  </a:lnTo>
                  <a:lnTo>
                    <a:pt x="2455200" y="30139"/>
                  </a:lnTo>
                  <a:lnTo>
                    <a:pt x="2489021" y="63954"/>
                  </a:lnTo>
                  <a:lnTo>
                    <a:pt x="2511204" y="106836"/>
                  </a:lnTo>
                  <a:lnTo>
                    <a:pt x="2519172" y="156210"/>
                  </a:lnTo>
                  <a:lnTo>
                    <a:pt x="2519172" y="546735"/>
                  </a:lnTo>
                  <a:lnTo>
                    <a:pt x="4027804" y="520941"/>
                  </a:lnTo>
                  <a:lnTo>
                    <a:pt x="2519172" y="781050"/>
                  </a:lnTo>
                  <a:lnTo>
                    <a:pt x="2511204" y="830423"/>
                  </a:lnTo>
                  <a:lnTo>
                    <a:pt x="2489021" y="873305"/>
                  </a:lnTo>
                  <a:lnTo>
                    <a:pt x="2455200" y="907120"/>
                  </a:lnTo>
                  <a:lnTo>
                    <a:pt x="2412321" y="929296"/>
                  </a:lnTo>
                  <a:lnTo>
                    <a:pt x="2362961" y="937260"/>
                  </a:lnTo>
                  <a:lnTo>
                    <a:pt x="2099310" y="937260"/>
                  </a:lnTo>
                  <a:lnTo>
                    <a:pt x="1469517" y="937260"/>
                  </a:lnTo>
                  <a:lnTo>
                    <a:pt x="156209" y="937260"/>
                  </a:lnTo>
                  <a:lnTo>
                    <a:pt x="106850" y="929296"/>
                  </a:lnTo>
                  <a:lnTo>
                    <a:pt x="63971" y="907120"/>
                  </a:lnTo>
                  <a:lnTo>
                    <a:pt x="30150" y="873305"/>
                  </a:lnTo>
                  <a:lnTo>
                    <a:pt x="7967" y="830423"/>
                  </a:lnTo>
                  <a:lnTo>
                    <a:pt x="0" y="781050"/>
                  </a:lnTo>
                  <a:lnTo>
                    <a:pt x="0" y="546735"/>
                  </a:lnTo>
                  <a:lnTo>
                    <a:pt x="0" y="15621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027045" y="4049369"/>
            <a:ext cx="201041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7980" marR="340360" indent="95885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Georgia"/>
                <a:cs typeface="Georgia"/>
              </a:rPr>
              <a:t>Ссылки на  </a:t>
            </a:r>
            <a:r>
              <a:rPr sz="1800" i="1" dirty="0">
                <a:latin typeface="Georgia"/>
                <a:cs typeface="Georgia"/>
              </a:rPr>
              <a:t>аккаунты</a:t>
            </a:r>
            <a:r>
              <a:rPr sz="1800" i="1" spc="-100" dirty="0">
                <a:latin typeface="Georgia"/>
                <a:cs typeface="Georgia"/>
              </a:rPr>
              <a:t> </a:t>
            </a:r>
            <a:r>
              <a:rPr sz="1800" i="1" dirty="0">
                <a:latin typeface="Georgia"/>
                <a:cs typeface="Georgia"/>
              </a:rPr>
              <a:t>в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i="1" dirty="0">
                <a:latin typeface="Georgia"/>
                <a:cs typeface="Georgia"/>
              </a:rPr>
              <a:t>социальных</a:t>
            </a:r>
            <a:r>
              <a:rPr sz="1800" i="1" spc="-100" dirty="0">
                <a:latin typeface="Georgia"/>
                <a:cs typeface="Georgia"/>
              </a:rPr>
              <a:t> </a:t>
            </a:r>
            <a:r>
              <a:rPr sz="1800" i="1" dirty="0">
                <a:latin typeface="Georgia"/>
                <a:cs typeface="Georgia"/>
              </a:rPr>
              <a:t>сетях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2872" y="3402838"/>
            <a:ext cx="418465" cy="401955"/>
          </a:xfrm>
          <a:custGeom>
            <a:avLst/>
            <a:gdLst/>
            <a:ahLst/>
            <a:cxnLst/>
            <a:rect l="l" t="t" r="r" b="b"/>
            <a:pathLst>
              <a:path w="418464" h="401954">
                <a:moveTo>
                  <a:pt x="0" y="0"/>
                </a:moveTo>
                <a:lnTo>
                  <a:pt x="418211" y="401447"/>
                </a:lnTo>
              </a:path>
            </a:pathLst>
          </a:custGeom>
          <a:ln w="25400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82872" y="2577338"/>
            <a:ext cx="1465580" cy="10160"/>
          </a:xfrm>
          <a:custGeom>
            <a:avLst/>
            <a:gdLst/>
            <a:ahLst/>
            <a:cxnLst/>
            <a:rect l="l" t="t" r="r" b="b"/>
            <a:pathLst>
              <a:path w="1465579" h="10160">
                <a:moveTo>
                  <a:pt x="0" y="0"/>
                </a:moveTo>
                <a:lnTo>
                  <a:pt x="1465199" y="9651"/>
                </a:lnTo>
              </a:path>
            </a:pathLst>
          </a:custGeom>
          <a:ln w="25400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034796" y="0"/>
            <a:ext cx="4772660" cy="3870325"/>
            <a:chOff x="1034796" y="0"/>
            <a:chExt cx="4772660" cy="3870325"/>
          </a:xfrm>
        </p:grpSpPr>
        <p:sp>
          <p:nvSpPr>
            <p:cNvPr id="5" name="object 5"/>
            <p:cNvSpPr/>
            <p:nvPr/>
          </p:nvSpPr>
          <p:spPr>
            <a:xfrm>
              <a:off x="3682872" y="1339214"/>
              <a:ext cx="418465" cy="401955"/>
            </a:xfrm>
            <a:custGeom>
              <a:avLst/>
              <a:gdLst/>
              <a:ahLst/>
              <a:cxnLst/>
              <a:rect l="l" t="t" r="r" b="b"/>
              <a:pathLst>
                <a:path w="418464" h="401955">
                  <a:moveTo>
                    <a:pt x="0" y="401447"/>
                  </a:moveTo>
                  <a:lnTo>
                    <a:pt x="418211" y="0"/>
                  </a:lnTo>
                </a:path>
              </a:pathLst>
            </a:custGeom>
            <a:ln w="25400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4796" y="1310639"/>
              <a:ext cx="3562350" cy="25595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34740" y="0"/>
              <a:ext cx="2172462" cy="15460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004564" y="343280"/>
            <a:ext cx="1434465" cy="73088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207645" marR="5080" indent="-195580">
              <a:lnSpc>
                <a:spcPts val="2560"/>
              </a:lnSpc>
              <a:spcBef>
                <a:spcPts val="545"/>
              </a:spcBef>
            </a:pPr>
            <a:r>
              <a:rPr sz="2500" b="0" spc="-10" dirty="0">
                <a:solidFill>
                  <a:srgbClr val="000000"/>
                </a:solidFill>
                <a:latin typeface="Georgia"/>
                <a:cs typeface="Georgia"/>
              </a:rPr>
              <a:t>«</a:t>
            </a:r>
            <a:r>
              <a:rPr sz="2500" b="0" spc="-5" dirty="0">
                <a:solidFill>
                  <a:srgbClr val="000000"/>
                </a:solidFill>
                <a:latin typeface="Georgia"/>
                <a:cs typeface="Georgia"/>
              </a:rPr>
              <a:t>Ж</a:t>
            </a:r>
            <a:r>
              <a:rPr sz="2500" b="0" spc="-10" dirty="0">
                <a:solidFill>
                  <a:srgbClr val="000000"/>
                </a:solidFill>
                <a:latin typeface="Georgia"/>
                <a:cs typeface="Georgia"/>
              </a:rPr>
              <a:t>ивые» </a:t>
            </a:r>
            <a:r>
              <a:rPr sz="2500" b="0" i="1" spc="-1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2500" b="0" i="1" spc="-5" dirty="0">
                <a:solidFill>
                  <a:srgbClr val="000000"/>
                </a:solidFill>
                <a:latin typeface="Georgia"/>
                <a:cs typeface="Georgia"/>
              </a:rPr>
              <a:t>сайты</a:t>
            </a:r>
            <a:endParaRPr sz="250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03876" y="1827276"/>
            <a:ext cx="2225802" cy="15704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38064" y="2194686"/>
            <a:ext cx="1704975" cy="73088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61925" marR="5080" indent="-149860">
              <a:lnSpc>
                <a:spcPts val="2560"/>
              </a:lnSpc>
              <a:spcBef>
                <a:spcPts val="545"/>
              </a:spcBef>
            </a:pPr>
            <a:r>
              <a:rPr sz="2500" i="1" spc="-10" dirty="0">
                <a:latin typeface="Georgia"/>
                <a:cs typeface="Georgia"/>
              </a:rPr>
              <a:t>Сайты</a:t>
            </a:r>
            <a:r>
              <a:rPr sz="2500" i="1" spc="-70" dirty="0">
                <a:latin typeface="Georgia"/>
                <a:cs typeface="Georgia"/>
              </a:rPr>
              <a:t> </a:t>
            </a:r>
            <a:r>
              <a:rPr sz="2500" i="1" spc="-5" dirty="0">
                <a:latin typeface="Georgia"/>
                <a:cs typeface="Georgia"/>
              </a:rPr>
              <a:t>для  конкурса</a:t>
            </a:r>
            <a:endParaRPr sz="2500">
              <a:latin typeface="Georgia"/>
              <a:cs typeface="Georg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34740" y="3634739"/>
            <a:ext cx="2227326" cy="1506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868928" y="4001820"/>
            <a:ext cx="1706880" cy="73088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490855" marR="5080" indent="-478790">
              <a:lnSpc>
                <a:spcPts val="2560"/>
              </a:lnSpc>
              <a:spcBef>
                <a:spcPts val="545"/>
              </a:spcBef>
            </a:pPr>
            <a:r>
              <a:rPr sz="2500" i="1" spc="-10" dirty="0">
                <a:latin typeface="Georgia"/>
                <a:cs typeface="Georgia"/>
              </a:rPr>
              <a:t>Сайты</a:t>
            </a:r>
            <a:r>
              <a:rPr sz="2500" i="1" spc="-70" dirty="0">
                <a:latin typeface="Georgia"/>
                <a:cs typeface="Georgia"/>
              </a:rPr>
              <a:t> </a:t>
            </a:r>
            <a:r>
              <a:rPr sz="2500" i="1" spc="-5" dirty="0">
                <a:latin typeface="Georgia"/>
                <a:cs typeface="Georgia"/>
              </a:rPr>
              <a:t>как  </a:t>
            </a:r>
            <a:r>
              <a:rPr sz="2500" i="1" spc="-10" dirty="0">
                <a:latin typeface="Georgia"/>
                <a:cs typeface="Georgia"/>
              </a:rPr>
              <a:t>есть</a:t>
            </a:r>
            <a:endParaRPr sz="25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33350"/>
            <a:ext cx="6553200" cy="477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33350"/>
            <a:ext cx="6553200" cy="483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33350"/>
            <a:ext cx="6553200" cy="488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09550"/>
            <a:ext cx="6096000" cy="465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590550"/>
            <a:ext cx="3810000" cy="424731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solidFill>
                  <a:srgbClr val="0070C0"/>
                </a:solidFill>
              </a:rPr>
              <a:t>Страница в </a:t>
            </a:r>
            <a:r>
              <a:rPr lang="ru-RU" b="1" cap="all" dirty="0" err="1" smtClean="0">
                <a:solidFill>
                  <a:srgbClr val="0070C0"/>
                </a:solidFill>
              </a:rPr>
              <a:t>соцсети</a:t>
            </a:r>
            <a:endParaRPr lang="ru-RU" b="1" cap="all" dirty="0" smtClean="0">
              <a:solidFill>
                <a:srgbClr val="0070C0"/>
              </a:solidFill>
            </a:endParaRPr>
          </a:p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ПЛЮСЫ:</a:t>
            </a:r>
          </a:p>
          <a:p>
            <a:pPr algn="ctr"/>
            <a:r>
              <a:rPr lang="ru-RU" dirty="0" smtClean="0"/>
              <a:t> 0 вложений</a:t>
            </a:r>
          </a:p>
          <a:p>
            <a:pPr algn="ctr"/>
            <a:r>
              <a:rPr lang="ru-RU" dirty="0" smtClean="0"/>
              <a:t>Хорошая навигация</a:t>
            </a:r>
          </a:p>
          <a:p>
            <a:pPr algn="ctr"/>
            <a:r>
              <a:rPr lang="ru-RU" dirty="0" smtClean="0"/>
              <a:t>Быстрый старт</a:t>
            </a:r>
          </a:p>
          <a:p>
            <a:pPr algn="ctr"/>
            <a:r>
              <a:rPr lang="ru-RU" dirty="0" smtClean="0"/>
              <a:t>Высокая </a:t>
            </a:r>
            <a:r>
              <a:rPr lang="ru-RU" dirty="0" err="1" smtClean="0"/>
              <a:t>коммуникативность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МИНУСЫ:</a:t>
            </a:r>
          </a:p>
          <a:p>
            <a:pPr algn="ctr"/>
            <a:r>
              <a:rPr lang="ru-RU" dirty="0" smtClean="0"/>
              <a:t>Шаблонность</a:t>
            </a:r>
          </a:p>
          <a:p>
            <a:pPr algn="ctr"/>
            <a:r>
              <a:rPr lang="ru-RU" dirty="0" smtClean="0"/>
              <a:t>Ограничения в функционале</a:t>
            </a:r>
          </a:p>
          <a:p>
            <a:pPr algn="ctr"/>
            <a:r>
              <a:rPr lang="ru-RU" dirty="0" smtClean="0"/>
              <a:t>Ограничения в аудитории</a:t>
            </a:r>
          </a:p>
          <a:p>
            <a:pPr algn="ctr"/>
            <a:r>
              <a:rPr lang="ru-RU" dirty="0" smtClean="0"/>
              <a:t>Нет права собственности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514350"/>
            <a:ext cx="3810000" cy="452431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solidFill>
                  <a:srgbClr val="0070C0"/>
                </a:solidFill>
              </a:rPr>
              <a:t>Личный сайт</a:t>
            </a:r>
          </a:p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ПЛЮСЫ:</a:t>
            </a:r>
          </a:p>
          <a:p>
            <a:pPr algn="ctr"/>
            <a:r>
              <a:rPr lang="ru-RU" dirty="0" smtClean="0"/>
              <a:t> Доверие</a:t>
            </a:r>
          </a:p>
          <a:p>
            <a:pPr algn="ctr"/>
            <a:r>
              <a:rPr lang="ru-RU" dirty="0" smtClean="0"/>
              <a:t>Индивидуальность</a:t>
            </a:r>
          </a:p>
          <a:p>
            <a:pPr algn="ctr"/>
            <a:r>
              <a:rPr lang="ru-RU" dirty="0" smtClean="0"/>
              <a:t>Широкая аудитория</a:t>
            </a:r>
          </a:p>
          <a:p>
            <a:pPr algn="ctr"/>
            <a:r>
              <a:rPr lang="ru-RU" dirty="0" smtClean="0"/>
              <a:t>Высокая информативность</a:t>
            </a:r>
          </a:p>
          <a:p>
            <a:pPr algn="ctr"/>
            <a:r>
              <a:rPr lang="ru-RU" dirty="0" smtClean="0"/>
              <a:t>Функционал ограничен только вашими знаниями и умениями</a:t>
            </a:r>
          </a:p>
          <a:p>
            <a:pPr algn="ctr"/>
            <a:r>
              <a:rPr lang="ru-RU" dirty="0" smtClean="0"/>
              <a:t>Аналитика</a:t>
            </a:r>
          </a:p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МИНУСЫ:</a:t>
            </a:r>
          </a:p>
          <a:p>
            <a:pPr algn="ctr"/>
            <a:r>
              <a:rPr lang="ru-RU" dirty="0" smtClean="0"/>
              <a:t>Разработка</a:t>
            </a:r>
          </a:p>
          <a:p>
            <a:pPr algn="ctr"/>
            <a:r>
              <a:rPr lang="ru-RU" dirty="0" smtClean="0"/>
              <a:t>Продвижение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742950"/>
            <a:ext cx="7848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«Я считаю, что в этом нет смысла. Зачем тратить на создание сайта драгоценное время? Достаточно сделать ссылку на опубликованные материалы. Иногда создание сайта является вынужденной мерой, если это необходимо для </a:t>
            </a:r>
            <a:r>
              <a:rPr lang="ru-RU" b="1" i="1" dirty="0" err="1" smtClean="0"/>
              <a:t>портфолио</a:t>
            </a:r>
            <a:r>
              <a:rPr lang="ru-RU" b="1" i="1" dirty="0" smtClean="0"/>
              <a:t>.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Многие педагоги не умеют создавать сайты. Они просят об этом своих коллег и знакомых. Многие, создав сайты, не заходят на свои страницы годами и не выкладывают новые материалы. Сейчас педагогам предлагается бесплатное обучение. Но многие, действительно, осваивают эти технологии самостоятельно.»</a:t>
            </a:r>
          </a:p>
          <a:p>
            <a:endParaRPr lang="ru-RU" dirty="0" smtClean="0"/>
          </a:p>
          <a:p>
            <a:r>
              <a:rPr lang="ru-RU" dirty="0" smtClean="0"/>
              <a:t>— </a:t>
            </a:r>
            <a:r>
              <a:rPr lang="ru-RU" dirty="0" err="1" smtClean="0"/>
              <a:t>Хлямина</a:t>
            </a:r>
            <a:r>
              <a:rPr lang="ru-RU" dirty="0" smtClean="0"/>
              <a:t> </a:t>
            </a:r>
            <a:r>
              <a:rPr lang="ru-RU" dirty="0" err="1" smtClean="0"/>
              <a:t>Сажида</a:t>
            </a:r>
            <a:r>
              <a:rPr lang="ru-RU" dirty="0" smtClean="0"/>
              <a:t> </a:t>
            </a:r>
            <a:r>
              <a:rPr lang="ru-RU" dirty="0" err="1" smtClean="0"/>
              <a:t>Жакслыковнапреподаватель</a:t>
            </a:r>
            <a:r>
              <a:rPr lang="ru-RU" dirty="0" smtClean="0"/>
              <a:t> СОШ № 18, г. Астрахань</a:t>
            </a:r>
          </a:p>
          <a:p>
            <a:r>
              <a:rPr lang="ru-RU" b="1" i="1" dirty="0" smtClean="0"/>
              <a:t> </a:t>
            </a:r>
            <a:endParaRPr lang="ru-RU" b="1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974</Words>
  <Application>Microsoft Office PowerPoint</Application>
  <PresentationFormat>Экран (16:9)</PresentationFormat>
  <Paragraphs>250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Материалы,  используемые  конкурсантом</vt:lpstr>
      <vt:lpstr>«Живые»  сайты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User</cp:lastModifiedBy>
  <cp:revision>41</cp:revision>
  <dcterms:created xsi:type="dcterms:W3CDTF">2020-12-07T12:28:52Z</dcterms:created>
  <dcterms:modified xsi:type="dcterms:W3CDTF">2020-12-09T06:26:42Z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2019-07-09T00:00:00Z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2020-12-07T00:00:00Z</vt:filetime>
  </property>
</Properties>
</file>