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60" r:id="rId3"/>
    <p:sldId id="271" r:id="rId4"/>
    <p:sldId id="275" r:id="rId5"/>
    <p:sldId id="276" r:id="rId6"/>
    <p:sldId id="277" r:id="rId7"/>
    <p:sldId id="278" r:id="rId8"/>
    <p:sldId id="279" r:id="rId9"/>
    <p:sldId id="280" r:id="rId10"/>
    <p:sldId id="273" r:id="rId11"/>
  </p:sldIdLst>
  <p:sldSz cx="9144000" cy="6858000" type="screen4x3"/>
  <p:notesSz cx="6858000" cy="9144000"/>
  <p:embeddedFontLst>
    <p:embeddedFont>
      <p:font typeface="Calibri" pitchFamily="34" charset="0"/>
      <p:regular r:id="rId12"/>
      <p:bold r:id="rId13"/>
      <p:italic r:id="rId14"/>
      <p:boldItalic r:id="rId15"/>
    </p:embeddedFont>
    <p:embeddedFont>
      <p:font typeface="AnastasiaScript" pitchFamily="2" charset="0"/>
      <p:regular r:id="rId16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80000"/>
    <a:srgbClr val="D4A97E"/>
    <a:srgbClr val="00CC99"/>
    <a:srgbClr val="006600"/>
    <a:srgbClr val="ABE1A7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10.12.2020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hyperlink" Target="https://drive.google.com/file/d/1vcRxdruLhm2wEnBqkCs3zYwnfURg06-C/view?usp=sharing" TargetMode="External"/><Relationship Id="rId4" Type="http://schemas.openxmlformats.org/officeDocument/2006/relationships/hyperlink" Target="http://4portfolio.ru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uchportfolio.ru/" TargetMode="External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10.gif"/><Relationship Id="rId4" Type="http://schemas.openxmlformats.org/officeDocument/2006/relationships/hyperlink" Target="https://docs.google.com/presentation/d/1lyVRvAD__hNzarbxzoY1F5PCSaxNOs3Lc9jn7hMDsuA/edit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jimdo.com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5.ru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8.jpeg"/><Relationship Id="rId4" Type="http://schemas.openxmlformats.org/officeDocument/2006/relationships/hyperlink" Target="https://youtu.be/3n3Y4xMbdi8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hyperlink" Target="http://ru.wix.com/" TargetMode="External"/><Relationship Id="rId7" Type="http://schemas.openxmlformats.org/officeDocument/2006/relationships/image" Target="../media/image1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hyperlink" Target="http://wixstats.com/?a=1842&amp;c=2279&amp;s1=ug-sozdanie" TargetMode="External"/><Relationship Id="rId4" Type="http://schemas.openxmlformats.org/officeDocument/2006/relationships/hyperlink" Target="https://www.internet-technologies.ru/go/wix/rv" TargetMode="External"/><Relationship Id="rId9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hyperlink" Target="https://www.blogger.com/about/" TargetMode="External"/><Relationship Id="rId7" Type="http://schemas.openxmlformats.org/officeDocument/2006/relationships/image" Target="../media/image8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support.google.com/blogger/answer/1623800?hl=ru" TargetMode="External"/><Relationship Id="rId5" Type="http://schemas.openxmlformats.org/officeDocument/2006/relationships/hyperlink" Target="https://sites.google.com/" TargetMode="External"/><Relationship Id="rId4" Type="http://schemas.openxmlformats.org/officeDocument/2006/relationships/hyperlink" Target="https://youtu.be/sS8cq7zasvM" TargetMode="External"/><Relationship Id="rId9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nsportal.ru/" TargetMode="Externa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s://img-fotki.yandex.ru/get/9740/112265771.7cb/0_c2d4c_c32e39b6_XL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65763"/>
          <a:stretch/>
        </p:blipFill>
        <p:spPr bwMode="auto">
          <a:xfrm>
            <a:off x="4211960" y="5301208"/>
            <a:ext cx="4409292" cy="47792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вал 1"/>
          <p:cNvSpPr/>
          <p:nvPr/>
        </p:nvSpPr>
        <p:spPr>
          <a:xfrm>
            <a:off x="647363" y="1052736"/>
            <a:ext cx="3100801" cy="4032448"/>
          </a:xfrm>
          <a:prstGeom prst="ellipse">
            <a:avLst/>
          </a:prstGeom>
          <a:noFill/>
          <a:ln w="76200">
            <a:solidFill>
              <a:schemeClr val="accent2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179512" y="44624"/>
            <a:ext cx="8856984" cy="144016"/>
          </a:xfrm>
          <a:prstGeom prst="ellipse">
            <a:avLst/>
          </a:prstGeom>
          <a:solidFill>
            <a:srgbClr val="D4A97E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179512" y="6669360"/>
            <a:ext cx="8856984" cy="144016"/>
          </a:xfrm>
          <a:prstGeom prst="ellipse">
            <a:avLst/>
          </a:prstGeom>
          <a:solidFill>
            <a:srgbClr val="D4A97E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 rot="5400000">
            <a:off x="-3126085" y="3414821"/>
            <a:ext cx="6552728" cy="107164"/>
          </a:xfrm>
          <a:prstGeom prst="ellipse">
            <a:avLst/>
          </a:prstGeom>
          <a:solidFill>
            <a:srgbClr val="D4A97E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 rot="5400000">
            <a:off x="5760132" y="3411422"/>
            <a:ext cx="6552728" cy="107164"/>
          </a:xfrm>
          <a:prstGeom prst="ellipse">
            <a:avLst/>
          </a:prstGeom>
          <a:solidFill>
            <a:srgbClr val="D4A97E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 descr="Рисунок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8498"/>
            <a:ext cx="9144000" cy="6948894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4211960" y="2636912"/>
            <a:ext cx="4409293" cy="2585323"/>
          </a:xfrm>
          <a:prstGeom prst="rect">
            <a:avLst/>
          </a:prstGeom>
          <a:solidFill>
            <a:srgbClr val="D4A97E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solidFill>
                  <a:srgbClr val="68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Электронное портфолио учителя</a:t>
            </a:r>
            <a:endParaRPr lang="ru-RU" sz="5400" b="1" spc="50" dirty="0">
              <a:ln w="11430"/>
              <a:solidFill>
                <a:srgbClr val="68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196" name="AutoShape 4" descr="https://2.bp.blogspot.com/-zIWGnSkg62k/WD9cIlRdeYI/AAAAAAAAAiU/yQbF2O_ZcTQdhmrc5xiCJ1MqWRYn48PXwCLcB/s1600/computer%2Blibrary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198" name="AutoShape 6" descr="https://2.bp.blogspot.com/-zIWGnSkg62k/WD9cIlRdeYI/AAAAAAAAAiU/yQbF2O_ZcTQdhmrc5xiCJ1MqWRYn48PXwCLcB/s1600/computer%2Blibrary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200" name="AutoShape 8" descr="https://2.bp.blogspot.com/-zIWGnSkg62k/WD9cIlRdeYI/AAAAAAAAAiU/yQbF2O_ZcTQdhmrc5xiCJ1MqWRYn48PXwCLcB/s1600/computer%2Blibrary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4355976" y="5589240"/>
            <a:ext cx="4176464" cy="707886"/>
          </a:xfrm>
          <a:prstGeom prst="rect">
            <a:avLst/>
          </a:prstGeom>
          <a:solidFill>
            <a:srgbClr val="D4A97E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" b="1" dirty="0" err="1" smtClean="0">
                <a:solidFill>
                  <a:srgbClr val="680000"/>
                </a:solidFill>
              </a:rPr>
              <a:t>Красивский</a:t>
            </a:r>
            <a:r>
              <a:rPr lang="ru-RU" sz="2000" b="1" dirty="0" smtClean="0">
                <a:solidFill>
                  <a:srgbClr val="680000"/>
                </a:solidFill>
              </a:rPr>
              <a:t> филиал МБОУ </a:t>
            </a:r>
            <a:r>
              <a:rPr lang="ru-RU" sz="2000" b="1" dirty="0" smtClean="0">
                <a:solidFill>
                  <a:srgbClr val="680000"/>
                </a:solidFill>
              </a:rPr>
              <a:t>Кочетовская </a:t>
            </a:r>
            <a:r>
              <a:rPr lang="ru-RU" sz="2000" b="1" dirty="0" smtClean="0">
                <a:solidFill>
                  <a:srgbClr val="680000"/>
                </a:solidFill>
              </a:rPr>
              <a:t>СОШ: Воропаева С.А.</a:t>
            </a:r>
          </a:p>
        </p:txBody>
      </p:sp>
      <p:pic>
        <p:nvPicPr>
          <p:cNvPr id="4" name="Picture 6" descr="https://lifehacker.ru/wp-content/uploads/2018/05/10-besplatnyx-onlaJn-kursov-na-kotorye-mozhno-zapisatsya-na-sleduyushheJ-nedele_1526081349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E9B2"/>
              </a:clrFrom>
              <a:clrTo>
                <a:srgbClr val="FEE9B2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180528" y="476672"/>
            <a:ext cx="4860032" cy="330115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0403851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55776" y="476672"/>
            <a:ext cx="3888433" cy="707886"/>
          </a:xfrm>
          <a:prstGeom prst="rect">
            <a:avLst/>
          </a:prstGeom>
          <a:solidFill>
            <a:srgbClr val="D4A97E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" b="1" dirty="0" smtClean="0">
                <a:solidFill>
                  <a:srgbClr val="680000"/>
                </a:solidFill>
              </a:rPr>
              <a:t>РЕКОМЕНДАЦИИ:</a:t>
            </a:r>
            <a:endParaRPr lang="ru-RU" sz="2000" dirty="0" smtClean="0">
              <a:solidFill>
                <a:srgbClr val="680000"/>
              </a:solidFill>
            </a:endParaRPr>
          </a:p>
          <a:p>
            <a:pPr algn="ctr"/>
            <a:endParaRPr lang="ru-RU" sz="2000" b="1" spc="50" dirty="0">
              <a:ln w="11430"/>
              <a:solidFill>
                <a:srgbClr val="68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nastasiaScript" pitchFamily="2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1340768"/>
            <a:ext cx="7992888" cy="5232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r>
              <a:rPr lang="ru-RU" sz="2000" b="1" dirty="0" smtClean="0">
                <a:solidFill>
                  <a:srgbClr val="680000"/>
                </a:solidFill>
                <a:latin typeface="Times New Roman" pitchFamily="18" charset="0"/>
                <a:cs typeface="Times New Roman" pitchFamily="18" charset="0"/>
              </a:rPr>
              <a:t>Если вы обладаете талантом писателя или хотите действительно произвести впечатление, то начать портфолио лучше с небольшого </a:t>
            </a:r>
            <a:r>
              <a:rPr lang="ru-RU" sz="2000" b="1" i="1" dirty="0" smtClean="0">
                <a:solidFill>
                  <a:srgbClr val="680000"/>
                </a:solidFill>
                <a:latin typeface="Times New Roman" pitchFamily="18" charset="0"/>
                <a:cs typeface="Times New Roman" pitchFamily="18" charset="0"/>
              </a:rPr>
              <a:t>эссе «Моя </a:t>
            </a:r>
            <a:r>
              <a:rPr lang="ru-RU" sz="2000" b="1" i="1" smtClean="0">
                <a:solidFill>
                  <a:srgbClr val="680000"/>
                </a:solidFill>
                <a:latin typeface="Times New Roman" pitchFamily="18" charset="0"/>
                <a:cs typeface="Times New Roman" pitchFamily="18" charset="0"/>
              </a:rPr>
              <a:t>педагогическая философия»</a:t>
            </a:r>
            <a:r>
              <a:rPr lang="ru-RU" sz="2000" b="1" i="1" smtClean="0">
                <a:solidFill>
                  <a:srgbClr val="68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smtClean="0">
                <a:solidFill>
                  <a:srgbClr val="68000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b="1" dirty="0" smtClean="0">
                <a:solidFill>
                  <a:srgbClr val="680000"/>
                </a:solidFill>
                <a:latin typeface="Times New Roman" pitchFamily="18" charset="0"/>
                <a:cs typeface="Times New Roman" pitchFamily="18" charset="0"/>
              </a:rPr>
              <a:t>котором будут полно и точно сформулированы взгляды педагога на свою профессию, учителей, детей, родителей, процессы обучения и воспитания. </a:t>
            </a:r>
          </a:p>
          <a:p>
            <a:endParaRPr lang="ru-RU" sz="2000" b="1" dirty="0" smtClean="0">
              <a:solidFill>
                <a:srgbClr val="68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rgbClr val="680000"/>
                </a:solidFill>
                <a:latin typeface="Times New Roman" pitchFamily="18" charset="0"/>
                <a:cs typeface="Times New Roman" pitchFamily="18" charset="0"/>
              </a:rPr>
              <a:t>  Цель такого эссе - выявить ценностные ориентации и направленность специалиста, его мотивацию и основные содержательные цели в работе. </a:t>
            </a:r>
          </a:p>
          <a:p>
            <a:endParaRPr lang="ru-RU" sz="2000" b="1" dirty="0" smtClean="0">
              <a:solidFill>
                <a:srgbClr val="68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rgbClr val="680000"/>
                </a:solidFill>
                <a:latin typeface="Times New Roman" pitchFamily="18" charset="0"/>
                <a:cs typeface="Times New Roman" pitchFamily="18" charset="0"/>
              </a:rPr>
              <a:t>  Эссе поможет педагогу точно и полно формулировать свои мысли. Точная формулировка мыслей сделает позицию человека более выигрышной в глазах администраторов всех уровней.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3708931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pbs.twimg.com/media/DnCLq7OX4AA0Yzx.jpg:large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504" y="5157192"/>
            <a:ext cx="2051203" cy="136815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619672" y="476672"/>
            <a:ext cx="6048672" cy="400110"/>
          </a:xfrm>
          <a:prstGeom prst="rect">
            <a:avLst/>
          </a:prstGeom>
          <a:solidFill>
            <a:srgbClr val="D4A97E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" b="1" dirty="0" smtClean="0">
                <a:solidFill>
                  <a:srgbClr val="680000"/>
                </a:solidFill>
              </a:rPr>
              <a:t>Личный сайт или электронное портфолио педагога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63688" y="1196752"/>
            <a:ext cx="684076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680000"/>
                </a:solidFill>
                <a:latin typeface="Times New Roman" pitchFamily="18" charset="0"/>
                <a:cs typeface="Times New Roman" pitchFamily="18" charset="0"/>
              </a:rPr>
              <a:t>В последние годы Интернет получил настолько широкое применение и распространение, и аудитория его настолько велика, что </a:t>
            </a:r>
            <a:r>
              <a:rPr lang="ru-RU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портфолио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smtClean="0">
                <a:solidFill>
                  <a:srgbClr val="680000"/>
                </a:solidFill>
                <a:latin typeface="Times New Roman" pitchFamily="18" charset="0"/>
                <a:cs typeface="Times New Roman" pitchFamily="18" charset="0"/>
              </a:rPr>
              <a:t>неопубликованное </a:t>
            </a:r>
            <a:r>
              <a:rPr lang="ru-RU" b="1" dirty="0" smtClean="0">
                <a:solidFill>
                  <a:srgbClr val="680000"/>
                </a:solidFill>
                <a:latin typeface="Times New Roman" pitchFamily="18" charset="0"/>
                <a:cs typeface="Times New Roman" pitchFamily="18" charset="0"/>
              </a:rPr>
              <a:t>в виде сайта преподавателя можно считать несостоявшимся. </a:t>
            </a:r>
          </a:p>
          <a:p>
            <a:endParaRPr lang="ru-RU" b="1" dirty="0" smtClean="0">
              <a:solidFill>
                <a:srgbClr val="68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rgbClr val="680000"/>
                </a:solidFill>
                <a:latin typeface="Times New Roman" pitchFamily="18" charset="0"/>
                <a:cs typeface="Times New Roman" pitchFamily="18" charset="0"/>
              </a:rPr>
              <a:t>Сотни людей не смогут увидеть Ваш сайт-портфолио, не смогут оценить его по заслугам, прокомментировать его, воспользоваться передовыми педагогическими идеями, почерпнутыми с Вашего сайта - портфолио.</a:t>
            </a:r>
          </a:p>
          <a:p>
            <a:endParaRPr lang="ru-RU" b="1" dirty="0" smtClean="0">
              <a:solidFill>
                <a:srgbClr val="68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rgbClr val="680000"/>
                </a:solidFill>
                <a:latin typeface="Times New Roman" pitchFamily="18" charset="0"/>
                <a:cs typeface="Times New Roman" pitchFamily="18" charset="0"/>
              </a:rPr>
              <a:t> Портфолио, лежащее в папке на компьютере не представляет из себя ни какой ценности ни для Вас, ни для общественности. Публикация в сети портфолио в виде сайта учителя необходимость сегодняшнего дня.</a:t>
            </a:r>
          </a:p>
          <a:p>
            <a:endParaRPr lang="ru-RU" b="1" dirty="0" smtClean="0">
              <a:solidFill>
                <a:srgbClr val="68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Портфолио</a:t>
            </a:r>
            <a:r>
              <a:rPr lang="ru-RU" b="1" dirty="0" smtClean="0">
                <a:solidFill>
                  <a:srgbClr val="680000"/>
                </a:solidFill>
                <a:latin typeface="Times New Roman" pitchFamily="18" charset="0"/>
                <a:cs typeface="Times New Roman" pitchFamily="18" charset="0"/>
              </a:rPr>
              <a:t> (от франц.porter – излагать, формулировать, нести и </a:t>
            </a:r>
            <a:r>
              <a:rPr lang="ru-RU" b="1" dirty="0" err="1" smtClean="0">
                <a:solidFill>
                  <a:srgbClr val="680000"/>
                </a:solidFill>
                <a:latin typeface="Times New Roman" pitchFamily="18" charset="0"/>
                <a:cs typeface="Times New Roman" pitchFamily="18" charset="0"/>
              </a:rPr>
              <a:t>folio</a:t>
            </a:r>
            <a:r>
              <a:rPr lang="ru-RU" b="1" dirty="0" smtClean="0">
                <a:solidFill>
                  <a:srgbClr val="680000"/>
                </a:solidFill>
                <a:latin typeface="Times New Roman" pitchFamily="18" charset="0"/>
                <a:cs typeface="Times New Roman" pitchFamily="18" charset="0"/>
              </a:rPr>
              <a:t> – лист, страница) – досье, собрание, папка достижений</a:t>
            </a:r>
            <a:endParaRPr lang="ru-RU" b="1" dirty="0">
              <a:solidFill>
                <a:srgbClr val="68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708931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19672" y="620688"/>
            <a:ext cx="6120680" cy="400110"/>
          </a:xfrm>
          <a:prstGeom prst="rect">
            <a:avLst/>
          </a:prstGeom>
          <a:solidFill>
            <a:srgbClr val="D4A97E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" b="1" dirty="0" smtClean="0">
                <a:solidFill>
                  <a:srgbClr val="680000"/>
                </a:solidFill>
              </a:rPr>
              <a:t>Выбор платформы для своего портфолио</a:t>
            </a:r>
          </a:p>
        </p:txBody>
      </p:sp>
      <p:pic>
        <p:nvPicPr>
          <p:cNvPr id="6146" name="Picture 2" descr="https://4portfolio.ru/course_images/digitinstr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04248" y="5157192"/>
            <a:ext cx="1944216" cy="1028815"/>
          </a:xfrm>
          <a:prstGeom prst="rect">
            <a:avLst/>
          </a:prstGeom>
          <a:noFill/>
        </p:spPr>
      </p:pic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611560" y="1397000"/>
          <a:ext cx="8064895" cy="322072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2664296"/>
                <a:gridCol w="3159550"/>
                <a:gridCol w="2241049"/>
              </a:tblGrid>
              <a:tr h="370840">
                <a:tc>
                  <a:txBody>
                    <a:bodyPr/>
                    <a:lstStyle/>
                    <a:p>
                      <a:pPr algn="ctr" fontAlgn="t"/>
                      <a:r>
                        <a:rPr lang="ru-RU" dirty="0">
                          <a:solidFill>
                            <a:srgbClr val="68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Название сервиса, </a:t>
                      </a:r>
                      <a:endParaRPr lang="ru-RU" dirty="0" smtClean="0">
                        <a:solidFill>
                          <a:srgbClr val="68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 fontAlgn="t"/>
                      <a:r>
                        <a:rPr lang="ru-RU" dirty="0" smtClean="0">
                          <a:solidFill>
                            <a:srgbClr val="68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платформы</a:t>
                      </a:r>
                      <a:endParaRPr lang="ru-RU" dirty="0">
                        <a:solidFill>
                          <a:srgbClr val="68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30480" marR="30480" marT="7620" marB="762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rgbClr val="68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Особенности</a:t>
                      </a:r>
                    </a:p>
                    <a:p>
                      <a:pPr algn="ctr" fontAlgn="t"/>
                      <a:r>
                        <a:rPr lang="ru-RU" dirty="0">
                          <a:solidFill>
                            <a:srgbClr val="68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 </a:t>
                      </a:r>
                    </a:p>
                  </a:txBody>
                  <a:tcPr marL="30480" marR="30480" marT="7620" marB="762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dirty="0">
                          <a:solidFill>
                            <a:srgbClr val="68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 Недостатки</a:t>
                      </a:r>
                    </a:p>
                  </a:txBody>
                  <a:tcPr marL="30480" marR="30480" marT="7620" marB="7620"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pPr algn="ctr"/>
                      <a:endParaRPr lang="ru-RU" sz="1800" b="0" i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hlinkClick r:id="rId4"/>
                      </a:endParaRPr>
                    </a:p>
                    <a:p>
                      <a:pPr algn="ctr"/>
                      <a:r>
                        <a:rPr lang="en-US" sz="18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hlinkClick r:id="rId4"/>
                        </a:rPr>
                        <a:t>4portfolio.ru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сеть предназначена для создания и ведения учителем портфолио в виде страничек сайта: отражает свои наиболее значимые достижения в учебе или в работе, ведет </a:t>
                      </a:r>
                      <a:r>
                        <a:rPr lang="ru-RU" dirty="0" err="1" smtClean="0"/>
                        <a:t>веб</a:t>
                      </a:r>
                      <a:r>
                        <a:rPr lang="ru-RU" dirty="0" smtClean="0"/>
                        <a:t> -портфолио и общается в сети.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Важно!</a:t>
                      </a:r>
                      <a:r>
                        <a:rPr lang="ru-RU" sz="18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Страницы проекта станут доступными для просмотра в полном объеме только после прохождения регистрации.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hlinkClick r:id="rId5"/>
                        </a:rPr>
                        <a:t>Инструкция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148" name="Picture 4" descr="https://c45abce1-a-62cb3a1a-s-sites.googlegroups.com/site/sajtportfoliopedagogatamb/home/3-didakticeskij-etap/2015-02-07_111804.jpg?attachauth=ANoY7coapo4WCYdSi93jYqPxQrFt7fwMLEMG8AEh6rrPfGnKQpsIIl1R3y4Iwk87S1u2F1VVTXZ_1EwXE4f1DrDGAMewjKnFg04jTgq0P8LlGrhCzCoJHHaXo7448nbz_lxyQ8FFHbj4fF3OoXeQ7LNSFIm3vnxWnfJkJ2eppVzJdh9vwQ3K0_aUrpTIMnZWtO9a5TZjR2-5vB9awXLQhHaJwxxVXdF_qBgdi6lJznZaJes3b13RF1RuUmPX2Y10pF_FniU0mKCTGFFyoFfW4k-PB6K5zy5JRA%3D%3D&amp;attredirects=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59632" y="2132856"/>
            <a:ext cx="1453434" cy="7898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33708931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67544" y="404664"/>
          <a:ext cx="8208911" cy="5433276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2808312"/>
                <a:gridCol w="3159550"/>
                <a:gridCol w="2241049"/>
              </a:tblGrid>
              <a:tr h="696121">
                <a:tc>
                  <a:txBody>
                    <a:bodyPr/>
                    <a:lstStyle/>
                    <a:p>
                      <a:pPr algn="ctr" fontAlgn="t"/>
                      <a:r>
                        <a:rPr lang="ru-RU" dirty="0">
                          <a:solidFill>
                            <a:srgbClr val="68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Название сервиса, </a:t>
                      </a:r>
                      <a:endParaRPr lang="ru-RU" dirty="0" smtClean="0">
                        <a:solidFill>
                          <a:srgbClr val="68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 fontAlgn="t"/>
                      <a:r>
                        <a:rPr lang="ru-RU" dirty="0" smtClean="0">
                          <a:solidFill>
                            <a:srgbClr val="68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платформы</a:t>
                      </a:r>
                      <a:endParaRPr lang="ru-RU" dirty="0">
                        <a:solidFill>
                          <a:srgbClr val="68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30480" marR="30480" marT="7620" marB="762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rgbClr val="68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Особенности</a:t>
                      </a:r>
                    </a:p>
                    <a:p>
                      <a:pPr algn="ctr" fontAlgn="t"/>
                      <a:r>
                        <a:rPr lang="ru-RU" dirty="0">
                          <a:solidFill>
                            <a:srgbClr val="68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 </a:t>
                      </a:r>
                    </a:p>
                  </a:txBody>
                  <a:tcPr marL="30480" marR="30480" marT="7620" marB="762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dirty="0">
                          <a:solidFill>
                            <a:srgbClr val="68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 Недостатки</a:t>
                      </a:r>
                    </a:p>
                  </a:txBody>
                  <a:tcPr marL="30480" marR="30480" marT="7620" marB="7620"/>
                </a:tc>
              </a:tr>
              <a:tr h="4333993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pPr algn="ctr"/>
                      <a:endParaRPr lang="ru-RU" sz="1800" b="1" i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hlinkClick r:id="rId3"/>
                      </a:endParaRPr>
                    </a:p>
                    <a:p>
                      <a:pPr algn="ctr"/>
                      <a:endParaRPr lang="ru-RU" sz="1800" b="1" i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hlinkClick r:id="rId3"/>
                      </a:endParaRPr>
                    </a:p>
                    <a:p>
                      <a:pPr algn="ctr"/>
                      <a:r>
                        <a:rPr lang="ru-RU" sz="1800" b="1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hlinkClick r:id="rId3"/>
                        </a:rPr>
                        <a:t>УчПортфолио</a:t>
                      </a:r>
                      <a:endParaRPr lang="ru-RU" sz="1800" b="1" i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ru-RU" sz="1800" b="1" i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ru-R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Здесь можно создать свое электронное портфолио, мини-сайт, сообщество, а также делиться учебными материалами, публиковать статьи, участвовать в различных обсуждениях. Эти возможности сайта доступны каждому зарегистрированному пользователю. </a:t>
                      </a:r>
                      <a:r>
                        <a:rPr lang="ru-RU" sz="1800" b="0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УчПортфолио</a:t>
                      </a:r>
                      <a:r>
                        <a:rPr lang="ru-RU" sz="18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- крупнейший в России сайт-конструктор электронных портфолио. 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Сертификаты в бумажном виде не бесплатны, стоимость  - 100 руб. Но электронный сертификат можно распечатать совершенно бесплатно.</a:t>
                      </a:r>
                      <a:endParaRPr lang="ru-RU" dirty="0"/>
                    </a:p>
                  </a:txBody>
                  <a:tcPr/>
                </a:tc>
              </a:tr>
              <a:tr h="403162">
                <a:tc>
                  <a:txBody>
                    <a:bodyPr/>
                    <a:lstStyle/>
                    <a:p>
                      <a:pPr algn="ctr"/>
                      <a:r>
                        <a:rPr lang="ru-RU" b="1" smtClean="0">
                          <a:hlinkClick r:id="rId4" tooltip="https://docs.google.com/presentation/d/1lyVRvAD__hNzarbxzoY1F5PCSaxNOs3Lc9jn7hMDsuA/edit#slide=id.p"/>
                        </a:rPr>
                        <a:t>Инструкция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1506" name="Picture 2" descr="http://uchportfolio.ru/assets/img/banners/anim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7584" y="1412776"/>
            <a:ext cx="2016224" cy="7200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46" name="Picture 2" descr="https://4portfolio.ru/course_images/digitinstr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32240" y="4509120"/>
            <a:ext cx="1944216" cy="1028815"/>
          </a:xfrm>
          <a:prstGeom prst="rect">
            <a:avLst/>
          </a:prstGeom>
          <a:noFill/>
        </p:spPr>
      </p:pic>
      <p:pic>
        <p:nvPicPr>
          <p:cNvPr id="7" name="Рисунок 6" descr="2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39552" y="3068960"/>
            <a:ext cx="2617063" cy="147854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708931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95536" y="404664"/>
          <a:ext cx="8280919" cy="5332973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3096344"/>
                <a:gridCol w="3312368"/>
                <a:gridCol w="1872207"/>
              </a:tblGrid>
              <a:tr h="697462">
                <a:tc>
                  <a:txBody>
                    <a:bodyPr/>
                    <a:lstStyle/>
                    <a:p>
                      <a:pPr algn="ctr" fontAlgn="t"/>
                      <a:r>
                        <a:rPr lang="ru-RU" dirty="0">
                          <a:solidFill>
                            <a:srgbClr val="68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Название сервиса, </a:t>
                      </a:r>
                      <a:endParaRPr lang="ru-RU" dirty="0" smtClean="0">
                        <a:solidFill>
                          <a:srgbClr val="68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 fontAlgn="t"/>
                      <a:r>
                        <a:rPr lang="ru-RU" dirty="0" smtClean="0">
                          <a:solidFill>
                            <a:srgbClr val="68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платформы</a:t>
                      </a:r>
                      <a:endParaRPr lang="ru-RU" dirty="0">
                        <a:solidFill>
                          <a:srgbClr val="68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30480" marR="30480" marT="7620" marB="762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rgbClr val="68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Особенности</a:t>
                      </a:r>
                    </a:p>
                    <a:p>
                      <a:pPr algn="ctr" fontAlgn="t"/>
                      <a:r>
                        <a:rPr lang="ru-RU" dirty="0">
                          <a:solidFill>
                            <a:srgbClr val="68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 </a:t>
                      </a:r>
                    </a:p>
                  </a:txBody>
                  <a:tcPr marL="30480" marR="30480" marT="7620" marB="762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dirty="0">
                          <a:solidFill>
                            <a:srgbClr val="68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 Недостатки</a:t>
                      </a:r>
                    </a:p>
                  </a:txBody>
                  <a:tcPr marL="30480" marR="30480" marT="7620" marB="7620"/>
                </a:tc>
              </a:tr>
              <a:tr h="4231572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pPr algn="ctr"/>
                      <a:r>
                        <a:rPr lang="en-US" b="1" dirty="0" smtClean="0">
                          <a:hlinkClick r:id="rId3"/>
                        </a:rPr>
                        <a:t>https://www.jimdo.com/</a:t>
                      </a:r>
                      <a:endParaRPr lang="ru-RU" b="1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Бесплатный сервис со множеством готовых шаблонов, можно сделать собственный шаблон, удобная навигация, ненавязчивая реклама, позволяет загружать текстовые документы, презентации, фотографии. Интуитивно-понятный интерфейс, русскоязычная версия.  Достаточно уметь управлять мышкой, писать текст и работать с фотографиями.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сайт</a:t>
                      </a:r>
                      <a:r>
                        <a:rPr lang="ru-RU" sz="18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может просто пропасть в любой день -без всяких объяснений.</a:t>
                      </a:r>
                      <a:endParaRPr lang="ru-RU" dirty="0"/>
                    </a:p>
                  </a:txBody>
                  <a:tcPr/>
                </a:tc>
              </a:tr>
              <a:tr h="403939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Инструкция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146" name="Picture 2" descr="https://4portfolio.ru/course_images/digitinstr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76256" y="5301208"/>
            <a:ext cx="1944216" cy="1028815"/>
          </a:xfrm>
          <a:prstGeom prst="rect">
            <a:avLst/>
          </a:prstGeom>
          <a:noFill/>
        </p:spPr>
      </p:pic>
      <p:pic>
        <p:nvPicPr>
          <p:cNvPr id="5" name="Рисунок 4" descr="2020-12-07_143533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59632" y="1268760"/>
            <a:ext cx="1425064" cy="4115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1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67545" y="2420889"/>
            <a:ext cx="2958332" cy="252027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708931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67544" y="476673"/>
          <a:ext cx="8280922" cy="504494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2232249"/>
                <a:gridCol w="3682696"/>
                <a:gridCol w="2365977"/>
              </a:tblGrid>
              <a:tr h="659792">
                <a:tc>
                  <a:txBody>
                    <a:bodyPr/>
                    <a:lstStyle/>
                    <a:p>
                      <a:pPr algn="ctr" fontAlgn="t"/>
                      <a:r>
                        <a:rPr lang="ru-RU" dirty="0">
                          <a:solidFill>
                            <a:srgbClr val="68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Название сервиса, </a:t>
                      </a:r>
                      <a:endParaRPr lang="ru-RU" dirty="0" smtClean="0">
                        <a:solidFill>
                          <a:srgbClr val="68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 fontAlgn="t"/>
                      <a:r>
                        <a:rPr lang="ru-RU" dirty="0" smtClean="0">
                          <a:solidFill>
                            <a:srgbClr val="68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платформы</a:t>
                      </a:r>
                      <a:endParaRPr lang="ru-RU" dirty="0">
                        <a:solidFill>
                          <a:srgbClr val="68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30480" marR="30480" marT="7620" marB="762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rgbClr val="68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Особенности</a:t>
                      </a:r>
                    </a:p>
                    <a:p>
                      <a:pPr algn="ctr" fontAlgn="t"/>
                      <a:r>
                        <a:rPr lang="ru-RU" dirty="0">
                          <a:solidFill>
                            <a:srgbClr val="68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 </a:t>
                      </a:r>
                    </a:p>
                  </a:txBody>
                  <a:tcPr marL="30480" marR="30480" marT="7620" marB="762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dirty="0">
                          <a:solidFill>
                            <a:srgbClr val="68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 Недостатки</a:t>
                      </a:r>
                    </a:p>
                  </a:txBody>
                  <a:tcPr marL="30480" marR="30480" marT="7620" marB="7620"/>
                </a:tc>
              </a:tr>
              <a:tr h="4003026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pPr algn="ctr"/>
                      <a:endParaRPr lang="ru-RU" sz="1800" b="1" i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hlinkClick r:id="rId3"/>
                      </a:endParaRPr>
                    </a:p>
                    <a:p>
                      <a:pPr algn="ctr"/>
                      <a:endParaRPr lang="ru-RU" sz="1800" b="1" i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hlinkClick r:id="rId3"/>
                      </a:endParaRPr>
                    </a:p>
                    <a:p>
                      <a:pPr algn="ctr"/>
                      <a:r>
                        <a:rPr lang="en-US" sz="1800" b="1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hlinkClick r:id="rId3"/>
                        </a:rPr>
                        <a:t>http://www.a5.ru</a:t>
                      </a:r>
                      <a:endParaRPr lang="ru-R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Для использования А5 не нужно обладать навыками </a:t>
                      </a:r>
                      <a:r>
                        <a:rPr lang="ru-RU" sz="18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программирования</a:t>
                      </a:r>
                      <a:r>
                        <a:rPr lang="ru-RU" sz="18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 Да, здесь есть возможность вставки HTML-кода, но функционал </a:t>
                      </a:r>
                      <a:r>
                        <a:rPr lang="ru-RU" sz="1800" b="0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сайтбилдера</a:t>
                      </a:r>
                      <a:r>
                        <a:rPr lang="ru-RU" sz="18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базируется на довольно удобном </a:t>
                      </a:r>
                      <a:r>
                        <a:rPr lang="ru-RU" sz="18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визуальном редакторе</a:t>
                      </a:r>
                      <a:r>
                        <a:rPr lang="ru-RU" sz="18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и системе </a:t>
                      </a:r>
                      <a:r>
                        <a:rPr lang="ru-RU" sz="1800" b="0" i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виджетов</a:t>
                      </a:r>
                      <a:r>
                        <a:rPr lang="ru-RU" sz="18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 Добавление последних на страницы путём перетаскивания определит структуру и возможности сайта.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А5 неплох, но до лидеров рынка по качеству не дотягивает. Явно ощущается </a:t>
                      </a:r>
                      <a:r>
                        <a:rPr lang="ru-RU" sz="1800" b="0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амбициозность</a:t>
                      </a:r>
                      <a:r>
                        <a:rPr lang="ru-RU" sz="18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разработчиков, которым очень хочется сравнивать свой продукт с </a:t>
                      </a:r>
                      <a:r>
                        <a:rPr lang="ru-RU" sz="1800" b="0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Wix</a:t>
                      </a:r>
                      <a:r>
                        <a:rPr lang="ru-RU" sz="18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но они явно не дотягивают. </a:t>
                      </a:r>
                      <a:endParaRPr lang="ru-RU" dirty="0"/>
                    </a:p>
                  </a:txBody>
                  <a:tcPr/>
                </a:tc>
              </a:tr>
              <a:tr h="382122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hlinkClick r:id="rId4"/>
                        </a:rPr>
                        <a:t>Инструкция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146" name="Picture 2" descr="https://4portfolio.ru/course_images/digitinstr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32240" y="5301208"/>
            <a:ext cx="1944216" cy="1028815"/>
          </a:xfrm>
          <a:prstGeom prst="rect">
            <a:avLst/>
          </a:prstGeom>
          <a:noFill/>
        </p:spPr>
      </p:pic>
      <p:pic>
        <p:nvPicPr>
          <p:cNvPr id="7" name="Рисунок 6" descr="2020-12-07_143819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71600" y="1484784"/>
            <a:ext cx="883997" cy="9830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33708931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95536" y="404664"/>
          <a:ext cx="8280919" cy="6048673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4032448"/>
                <a:gridCol w="2952328"/>
                <a:gridCol w="1296143"/>
              </a:tblGrid>
              <a:tr h="774967">
                <a:tc>
                  <a:txBody>
                    <a:bodyPr/>
                    <a:lstStyle/>
                    <a:p>
                      <a:pPr algn="ctr" fontAlgn="t"/>
                      <a:r>
                        <a:rPr lang="ru-RU" dirty="0">
                          <a:solidFill>
                            <a:srgbClr val="68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Название сервиса, </a:t>
                      </a:r>
                      <a:endParaRPr lang="ru-RU" dirty="0" smtClean="0">
                        <a:solidFill>
                          <a:srgbClr val="68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 fontAlgn="t"/>
                      <a:r>
                        <a:rPr lang="ru-RU" dirty="0" smtClean="0">
                          <a:solidFill>
                            <a:srgbClr val="68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платформы</a:t>
                      </a:r>
                      <a:endParaRPr lang="ru-RU" dirty="0">
                        <a:solidFill>
                          <a:srgbClr val="68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30480" marR="30480" marT="7620" marB="762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rgbClr val="68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Особенности</a:t>
                      </a:r>
                    </a:p>
                    <a:p>
                      <a:pPr algn="ctr" fontAlgn="t"/>
                      <a:r>
                        <a:rPr lang="ru-RU" dirty="0">
                          <a:solidFill>
                            <a:srgbClr val="68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 </a:t>
                      </a:r>
                    </a:p>
                  </a:txBody>
                  <a:tcPr marL="30480" marR="30480" marT="7620" marB="762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dirty="0">
                          <a:solidFill>
                            <a:srgbClr val="68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 Недостатки</a:t>
                      </a:r>
                    </a:p>
                  </a:txBody>
                  <a:tcPr marL="30480" marR="30480" marT="7620" marB="7620"/>
                </a:tc>
              </a:tr>
              <a:tr h="4824880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pPr algn="ctr"/>
                      <a:r>
                        <a:rPr lang="en-US" sz="1800" b="1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hlinkClick r:id="rId3"/>
                        </a:rPr>
                        <a:t>http://ru.wix.com/</a:t>
                      </a:r>
                      <a:endParaRPr lang="ru-R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hlinkClick r:id="rId4"/>
                        </a:rPr>
                        <a:t>Wix</a:t>
                      </a:r>
                      <a:r>
                        <a:rPr lang="ru-RU" sz="18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– один из самых известных и востребованных кон</a:t>
                      </a:r>
                    </a:p>
                    <a:p>
                      <a:r>
                        <a:rPr lang="ru-RU" sz="1800" b="0" i="0" u="none" strike="noStrike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hlinkClick r:id="rId5"/>
                        </a:rPr>
                        <a:t>Wix</a:t>
                      </a:r>
                      <a:r>
                        <a:rPr lang="ru-RU" sz="18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– позволяет на достойном, крепком уровне реализовывать разнообразные, довольно сложные с функциональной точки зрения сайты. Благодаря впечатляющему набору приложений </a:t>
                      </a:r>
                      <a:r>
                        <a:rPr lang="ru-RU" sz="1800" b="0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Wix</a:t>
                      </a:r>
                      <a:r>
                        <a:rPr lang="ru-RU" sz="18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практически универсален. 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+</a:t>
                      </a:r>
                      <a:endParaRPr lang="ru-RU" dirty="0"/>
                    </a:p>
                  </a:txBody>
                  <a:tcPr/>
                </a:tc>
              </a:tr>
              <a:tr h="448826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Инструкция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146" name="Picture 2" descr="https://4portfolio.ru/course_images/digitinstr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48264" y="5301208"/>
            <a:ext cx="1944216" cy="1028815"/>
          </a:xfrm>
          <a:prstGeom prst="rect">
            <a:avLst/>
          </a:prstGeom>
          <a:noFill/>
        </p:spPr>
      </p:pic>
      <p:pic>
        <p:nvPicPr>
          <p:cNvPr id="5" name="Рисунок 4" descr="2020-12-07_144859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259632" y="1340768"/>
            <a:ext cx="1585097" cy="5867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2020-12-07_162222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39552" y="2708920"/>
            <a:ext cx="3816424" cy="1384875"/>
          </a:xfrm>
          <a:prstGeom prst="rect">
            <a:avLst/>
          </a:prstGeom>
        </p:spPr>
      </p:pic>
      <p:pic>
        <p:nvPicPr>
          <p:cNvPr id="8" name="Рисунок 7" descr="2020-12-07_162251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83568" y="4365104"/>
            <a:ext cx="3491880" cy="209944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708931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67544" y="476672"/>
          <a:ext cx="8280920" cy="5904657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3414064"/>
                <a:gridCol w="2033910"/>
                <a:gridCol w="2832946"/>
              </a:tblGrid>
              <a:tr h="648281">
                <a:tc>
                  <a:txBody>
                    <a:bodyPr/>
                    <a:lstStyle/>
                    <a:p>
                      <a:pPr algn="ctr" fontAlgn="t"/>
                      <a:r>
                        <a:rPr lang="ru-RU" dirty="0">
                          <a:solidFill>
                            <a:srgbClr val="68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Название сервиса, </a:t>
                      </a:r>
                      <a:endParaRPr lang="ru-RU" dirty="0" smtClean="0">
                        <a:solidFill>
                          <a:srgbClr val="68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 fontAlgn="t"/>
                      <a:r>
                        <a:rPr lang="ru-RU" dirty="0" smtClean="0">
                          <a:solidFill>
                            <a:srgbClr val="68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платформы</a:t>
                      </a:r>
                      <a:endParaRPr lang="ru-RU" dirty="0">
                        <a:solidFill>
                          <a:srgbClr val="68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30480" marR="30480" marT="7620" marB="762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rgbClr val="68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Особенности</a:t>
                      </a:r>
                    </a:p>
                    <a:p>
                      <a:pPr algn="ctr" fontAlgn="t"/>
                      <a:r>
                        <a:rPr lang="ru-RU" dirty="0">
                          <a:solidFill>
                            <a:srgbClr val="68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 </a:t>
                      </a:r>
                    </a:p>
                  </a:txBody>
                  <a:tcPr marL="30480" marR="30480" marT="7620" marB="762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dirty="0">
                          <a:solidFill>
                            <a:srgbClr val="68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 Недостатки</a:t>
                      </a:r>
                    </a:p>
                  </a:txBody>
                  <a:tcPr marL="30480" marR="30480" marT="7620" marB="7620"/>
                </a:tc>
              </a:tr>
              <a:tr h="4880920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pPr algn="ctr"/>
                      <a:r>
                        <a:rPr lang="en-US" sz="1800" b="1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hlinkClick r:id="rId3"/>
                        </a:rPr>
                        <a:t>https://www.blogger.com/about/</a:t>
                      </a:r>
                      <a:endParaRPr lang="ru-RU" sz="1800" b="1" i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sz="1800" b="1" i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hlinkClick r:id="rId4"/>
                      </a:endParaRPr>
                    </a:p>
                    <a:p>
                      <a:pPr algn="ctr"/>
                      <a:endParaRPr lang="ru-RU" sz="1800" b="1" i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hlinkClick r:id="rId4"/>
                      </a:endParaRPr>
                    </a:p>
                    <a:p>
                      <a:pPr algn="ctr"/>
                      <a:r>
                        <a:rPr lang="ru-RU" sz="1800" b="1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hlinkClick r:id="rId4"/>
                        </a:rPr>
                        <a:t>Видеоинструкция</a:t>
                      </a:r>
                      <a:r>
                        <a:rPr lang="ru-RU" sz="1800" b="1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hlinkClick r:id="rId4"/>
                        </a:rPr>
                        <a:t>: </a:t>
                      </a:r>
                      <a:endParaRPr lang="ru-R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u="none" strike="noStrike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hlinkClick r:id="rId5"/>
                        </a:rPr>
                        <a:t>Google</a:t>
                      </a:r>
                      <a:r>
                        <a:rPr lang="ru-RU" sz="18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hlinkClick r:id="rId5"/>
                        </a:rPr>
                        <a:t> </a:t>
                      </a:r>
                      <a:r>
                        <a:rPr lang="ru-RU" sz="1800" b="0" i="0" u="none" strike="noStrike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hlinkClick r:id="rId5"/>
                        </a:rPr>
                        <a:t>Sites</a:t>
                      </a:r>
                      <a:r>
                        <a:rPr lang="ru-RU" sz="18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– бесплатный и простой в использовании конструктор сайтов. Он подходит для создания небольших личных и образовательных проектов.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У </a:t>
                      </a:r>
                      <a:r>
                        <a:rPr lang="ru-RU" sz="1800" b="0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Google</a:t>
                      </a:r>
                      <a:r>
                        <a:rPr lang="ru-RU" sz="18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Sites</a:t>
                      </a:r>
                      <a:r>
                        <a:rPr lang="ru-RU" sz="18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есть две версии — новая и классическая. Между собой они не совместимы. Сайты, созданные в классической версии, нельзя править в новом редакторе и наоборот. Есть возможность переноса интерфейса, однако он в любом случае будет неполным. Разработчики</a:t>
                      </a:r>
                      <a:r>
                        <a:rPr lang="ru-RU" sz="1800" b="0" i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постепенно отказываются от классической версии, поэтому не стоит ей пользоваться.</a:t>
                      </a:r>
                      <a:endParaRPr lang="ru-RU" dirty="0"/>
                    </a:p>
                  </a:txBody>
                  <a:tcPr/>
                </a:tc>
              </a:tr>
              <a:tr h="375456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hlinkClick r:id="rId6"/>
                        </a:rPr>
                        <a:t>Инструкция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146" name="Picture 2" descr="https://4portfolio.ru/course_images/digitinstr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99784" y="5589240"/>
            <a:ext cx="1944216" cy="1028815"/>
          </a:xfrm>
          <a:prstGeom prst="rect">
            <a:avLst/>
          </a:prstGeom>
          <a:noFill/>
        </p:spPr>
      </p:pic>
      <p:pic>
        <p:nvPicPr>
          <p:cNvPr id="6" name="Рисунок 5" descr="2020-12-07_152211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331640" y="1484784"/>
            <a:ext cx="1224136" cy="4496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 descr="4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39552" y="2852936"/>
            <a:ext cx="3240360" cy="242745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708931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4portfolio.ru/course_images/digitinstr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76256" y="5229200"/>
            <a:ext cx="1944216" cy="1028815"/>
          </a:xfrm>
          <a:prstGeom prst="rect">
            <a:avLst/>
          </a:prstGeom>
          <a:noFill/>
        </p:spPr>
      </p:pic>
      <p:pic>
        <p:nvPicPr>
          <p:cNvPr id="5" name="Рисунок 4" descr="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75656" y="1268760"/>
            <a:ext cx="5998220" cy="3744416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563888" y="5157192"/>
            <a:ext cx="20066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hlinkClick r:id="rId5"/>
              </a:rPr>
              <a:t>http://nsportal.ru/</a:t>
            </a:r>
            <a:endParaRPr lang="ru-RU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619672" y="620688"/>
            <a:ext cx="6120680" cy="400110"/>
          </a:xfrm>
          <a:prstGeom prst="rect">
            <a:avLst/>
          </a:prstGeom>
          <a:solidFill>
            <a:srgbClr val="D4A97E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" b="1" dirty="0" smtClean="0">
                <a:solidFill>
                  <a:srgbClr val="680000"/>
                </a:solidFill>
              </a:rPr>
              <a:t>Социальная сеть работников образования</a:t>
            </a:r>
          </a:p>
        </p:txBody>
      </p:sp>
    </p:spTree>
    <p:extLst>
      <p:ext uri="{BB962C8B-B14F-4D97-AF65-F5344CB8AC3E}">
        <p14:creationId xmlns="" xmlns:p14="http://schemas.microsoft.com/office/powerpoint/2010/main" val="337089310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570</TotalTime>
  <Words>417</Words>
  <Application>Microsoft Office PowerPoint</Application>
  <PresentationFormat>Экран (4:3)</PresentationFormat>
  <Paragraphs>114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Times New Roman</vt:lpstr>
      <vt:lpstr>AnastasiaScript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Pelirina</dc:creator>
  <cp:lastModifiedBy>User</cp:lastModifiedBy>
  <cp:revision>54</cp:revision>
  <dcterms:created xsi:type="dcterms:W3CDTF">2016-06-30T17:51:06Z</dcterms:created>
  <dcterms:modified xsi:type="dcterms:W3CDTF">2020-12-10T12:44:34Z</dcterms:modified>
</cp:coreProperties>
</file>