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70" r:id="rId8"/>
    <p:sldId id="271" r:id="rId9"/>
    <p:sldId id="272" r:id="rId10"/>
    <p:sldId id="273" r:id="rId11"/>
    <p:sldId id="274" r:id="rId1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5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348728" y="1851660"/>
            <a:ext cx="1630679" cy="154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19983" y="1851660"/>
            <a:ext cx="1632204" cy="1542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160264" y="3517391"/>
            <a:ext cx="1630680" cy="15422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5051" y="318008"/>
            <a:ext cx="8426450" cy="543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73681" y="1482090"/>
            <a:ext cx="7644637" cy="2330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65735" marR="5080" algn="ctr">
              <a:lnSpc>
                <a:spcPts val="5830"/>
              </a:lnSpc>
              <a:spcBef>
                <a:spcPts val="835"/>
              </a:spcBef>
            </a:pPr>
            <a:r>
              <a:rPr spc="-5" dirty="0"/>
              <a:t>Внеурочное</a:t>
            </a:r>
            <a:r>
              <a:rPr spc="-130" dirty="0"/>
              <a:t> </a:t>
            </a:r>
            <a:r>
              <a:rPr spc="-5" dirty="0"/>
              <a:t>мероприятие  или</a:t>
            </a:r>
          </a:p>
          <a:p>
            <a:pPr marL="153670" algn="ctr">
              <a:lnSpc>
                <a:spcPts val="5750"/>
              </a:lnSpc>
            </a:pPr>
            <a:r>
              <a:rPr dirty="0"/>
              <a:t>6 </a:t>
            </a:r>
            <a:r>
              <a:rPr spc="-5" dirty="0"/>
              <a:t>правил Глеба</a:t>
            </a:r>
            <a:r>
              <a:rPr spc="-55" dirty="0"/>
              <a:t> </a:t>
            </a:r>
            <a:r>
              <a:rPr spc="-5" dirty="0"/>
              <a:t>Жеглова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2795" y="4418852"/>
            <a:ext cx="2745740" cy="139573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2400" spc="-15" dirty="0">
                <a:latin typeface="Calibri"/>
                <a:cs typeface="Calibri"/>
              </a:rPr>
              <a:t>Юлия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Мукосеева,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spc="-10" dirty="0">
                <a:latin typeface="Calibri"/>
                <a:cs typeface="Calibri"/>
              </a:rPr>
              <a:t>ГБОУ </a:t>
            </a:r>
            <a:r>
              <a:rPr sz="2400" spc="-20" dirty="0">
                <a:latin typeface="Calibri"/>
                <a:cs typeface="Calibri"/>
              </a:rPr>
              <a:t>Школа </a:t>
            </a:r>
            <a:r>
              <a:rPr sz="2400" dirty="0">
                <a:latin typeface="Calibri"/>
                <a:cs typeface="Calibri"/>
              </a:rPr>
              <a:t>№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1520,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spc="-55" dirty="0">
                <a:latin typeface="Calibri"/>
                <a:cs typeface="Calibri"/>
              </a:rPr>
              <a:t>г.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Москва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0064" y="111963"/>
            <a:ext cx="743204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i="1" spc="-30" dirty="0">
                <a:latin typeface="Calibri Light"/>
                <a:cs typeface="Calibri Light"/>
              </a:rPr>
              <a:t>Формы проведения внеурочного</a:t>
            </a:r>
            <a:r>
              <a:rPr sz="3000" b="0" i="1" spc="-100" dirty="0">
                <a:latin typeface="Calibri Light"/>
                <a:cs typeface="Calibri Light"/>
              </a:rPr>
              <a:t> </a:t>
            </a:r>
            <a:r>
              <a:rPr sz="3000" b="0" i="1" spc="-25" dirty="0">
                <a:latin typeface="Calibri Light"/>
                <a:cs typeface="Calibri Light"/>
              </a:rPr>
              <a:t>мероприятия</a:t>
            </a:r>
            <a:endParaRPr sz="30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2402" y="785876"/>
          <a:ext cx="11854814" cy="579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7830"/>
                <a:gridCol w="2263774"/>
                <a:gridCol w="2023110"/>
                <a:gridCol w="2235835"/>
                <a:gridCol w="1907540"/>
                <a:gridCol w="1736725"/>
              </a:tblGrid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100" b="1" spc="-5" dirty="0">
                          <a:latin typeface="Calibri"/>
                          <a:cs typeface="Calibri"/>
                        </a:rPr>
                        <a:t>Спортивно-</a:t>
                      </a:r>
                      <a:endParaRPr sz="21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100" b="1" spc="-10" dirty="0">
                          <a:latin typeface="Calibri"/>
                          <a:cs typeface="Calibri"/>
                        </a:rPr>
                        <a:t>оздоровительное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924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200" b="1" spc="-15" dirty="0">
                          <a:latin typeface="Calibri"/>
                          <a:cs typeface="Calibri"/>
                        </a:rPr>
                        <a:t>Общеинтел-  </a:t>
                      </a:r>
                      <a:r>
                        <a:rPr sz="2200" b="1" dirty="0">
                          <a:latin typeface="Calibri"/>
                          <a:cs typeface="Calibri"/>
                        </a:rPr>
                        <a:t>лектуа</a:t>
                      </a:r>
                      <a:r>
                        <a:rPr sz="2200" b="1" spc="-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2200" b="1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2200" b="1" spc="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200" b="1" dirty="0">
                          <a:latin typeface="Calibri"/>
                          <a:cs typeface="Calibri"/>
                        </a:rPr>
                        <a:t>ое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100" b="1" spc="-15" dirty="0">
                          <a:latin typeface="Calibri"/>
                          <a:cs typeface="Calibri"/>
                        </a:rPr>
                        <a:t>Общекультурное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289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200" b="1" spc="-15" dirty="0">
                          <a:latin typeface="Calibri"/>
                          <a:cs typeface="Calibri"/>
                        </a:rPr>
                        <a:t>Духовно- 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нра</a:t>
                      </a:r>
                      <a:r>
                        <a:rPr sz="2200" b="1" spc="5" dirty="0">
                          <a:latin typeface="Calibri"/>
                          <a:cs typeface="Calibri"/>
                        </a:rPr>
                        <a:t>вс</a:t>
                      </a:r>
                      <a:r>
                        <a:rPr sz="2200" b="1" dirty="0">
                          <a:latin typeface="Calibri"/>
                          <a:cs typeface="Calibri"/>
                        </a:rPr>
                        <a:t>тв</a:t>
                      </a:r>
                      <a:r>
                        <a:rPr sz="2200" b="1" spc="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200" b="1" spc="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200" b="1" dirty="0">
                          <a:latin typeface="Calibri"/>
                          <a:cs typeface="Calibri"/>
                        </a:rPr>
                        <a:t>ое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200" b="1" spc="-10" dirty="0">
                          <a:latin typeface="Calibri"/>
                          <a:cs typeface="Calibri"/>
                        </a:rPr>
                        <a:t>Социальное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Беседа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Квест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Выставка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Турнир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Классн.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час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Праздник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Проект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30" dirty="0">
                          <a:latin typeface="Calibri"/>
                          <a:cs typeface="Calibri"/>
                        </a:rPr>
                        <a:t>ОДИ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Викторина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spc="-55" dirty="0">
                          <a:latin typeface="Calibri"/>
                          <a:cs typeface="Calibri"/>
                        </a:rPr>
                        <a:t>КТД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Дебаты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4114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30" dirty="0">
                <a:latin typeface="Calibri Light"/>
                <a:cs typeface="Calibri Light"/>
              </a:rPr>
              <a:t>Критерии </a:t>
            </a:r>
            <a:r>
              <a:rPr sz="4400" b="0" dirty="0">
                <a:latin typeface="Calibri Light"/>
                <a:cs typeface="Calibri Light"/>
              </a:rPr>
              <a:t>и</a:t>
            </a:r>
            <a:r>
              <a:rPr sz="4400" b="0" spc="-225" dirty="0">
                <a:latin typeface="Calibri Light"/>
                <a:cs typeface="Calibri Light"/>
              </a:rPr>
              <a:t> </a:t>
            </a:r>
            <a:r>
              <a:rPr sz="4400" b="0" spc="-30" dirty="0">
                <a:latin typeface="Calibri Light"/>
                <a:cs typeface="Calibri Light"/>
              </a:rPr>
              <a:t>показатели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283190" cy="3649979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527685" marR="5080" indent="-515620">
              <a:lnSpc>
                <a:spcPts val="3030"/>
              </a:lnSpc>
              <a:spcBef>
                <a:spcPts val="4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5" dirty="0">
                <a:latin typeface="Calibri"/>
                <a:cs typeface="Calibri"/>
              </a:rPr>
              <a:t>Актуальность и обоснованность выбранной </a:t>
            </a:r>
            <a:r>
              <a:rPr sz="2800" b="1" spc="-15" dirty="0">
                <a:latin typeface="Calibri"/>
                <a:cs typeface="Calibri"/>
              </a:rPr>
              <a:t>темы </a:t>
            </a:r>
            <a:r>
              <a:rPr sz="2800" b="1" spc="-10" dirty="0">
                <a:latin typeface="Calibri"/>
                <a:cs typeface="Calibri"/>
              </a:rPr>
              <a:t>внеурочного  мероприятия</a:t>
            </a:r>
            <a:endParaRPr sz="2800">
              <a:latin typeface="Calibri"/>
              <a:cs typeface="Calibri"/>
            </a:endParaRPr>
          </a:p>
          <a:p>
            <a:pPr marL="527685" marR="728980" indent="-515620">
              <a:lnSpc>
                <a:spcPts val="3020"/>
              </a:lnSpc>
              <a:spcBef>
                <a:spcPts val="10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15" dirty="0">
                <a:latin typeface="Calibri"/>
                <a:cs typeface="Calibri"/>
              </a:rPr>
              <a:t>Целеполагание </a:t>
            </a:r>
            <a:r>
              <a:rPr sz="2800" b="1" spc="-5" dirty="0">
                <a:latin typeface="Calibri"/>
                <a:cs typeface="Calibri"/>
              </a:rPr>
              <a:t>в организации и </a:t>
            </a:r>
            <a:r>
              <a:rPr sz="2800" b="1" spc="-15" dirty="0">
                <a:latin typeface="Calibri"/>
                <a:cs typeface="Calibri"/>
              </a:rPr>
              <a:t>проведении </a:t>
            </a:r>
            <a:r>
              <a:rPr sz="2800" b="1" spc="-10" dirty="0">
                <a:latin typeface="Calibri"/>
                <a:cs typeface="Calibri"/>
              </a:rPr>
              <a:t>внеурочного  мероприятия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15" dirty="0">
                <a:latin typeface="Calibri"/>
                <a:cs typeface="Calibri"/>
              </a:rPr>
              <a:t>Межпредметное </a:t>
            </a:r>
            <a:r>
              <a:rPr sz="2800" b="1" spc="-10" dirty="0">
                <a:latin typeface="Calibri"/>
                <a:cs typeface="Calibri"/>
              </a:rPr>
              <a:t>ценностно </a:t>
            </a:r>
            <a:r>
              <a:rPr sz="2800" b="1" spc="-5" dirty="0">
                <a:latin typeface="Calibri"/>
                <a:cs typeface="Calibri"/>
              </a:rPr>
              <a:t>ориентированное</a:t>
            </a:r>
            <a:r>
              <a:rPr sz="2800" b="1" spc="114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содержание</a:t>
            </a:r>
            <a:endParaRPr sz="2800">
              <a:latin typeface="Calibri"/>
              <a:cs typeface="Calibri"/>
            </a:endParaRPr>
          </a:p>
          <a:p>
            <a:pPr marL="527685" marR="2015489" indent="-515620">
              <a:lnSpc>
                <a:spcPts val="3020"/>
              </a:lnSpc>
              <a:spcBef>
                <a:spcPts val="104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20" dirty="0">
                <a:latin typeface="Calibri"/>
                <a:cs typeface="Calibri"/>
              </a:rPr>
              <a:t>Творческий </a:t>
            </a:r>
            <a:r>
              <a:rPr sz="2800" b="1" spc="-5" dirty="0">
                <a:latin typeface="Calibri"/>
                <a:cs typeface="Calibri"/>
              </a:rPr>
              <a:t>и инновационный </a:t>
            </a:r>
            <a:r>
              <a:rPr sz="2800" b="1" spc="-40" dirty="0">
                <a:latin typeface="Calibri"/>
                <a:cs typeface="Calibri"/>
              </a:rPr>
              <a:t>подход </a:t>
            </a:r>
            <a:r>
              <a:rPr sz="2800" b="1" spc="-5" dirty="0">
                <a:latin typeface="Calibri"/>
                <a:cs typeface="Calibri"/>
              </a:rPr>
              <a:t>к решению  </a:t>
            </a:r>
            <a:r>
              <a:rPr sz="2800" b="1" spc="-10" dirty="0">
                <a:latin typeface="Calibri"/>
                <a:cs typeface="Calibri"/>
              </a:rPr>
              <a:t>воспитательных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задач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15" dirty="0">
                <a:latin typeface="Calibri"/>
                <a:cs typeface="Calibri"/>
              </a:rPr>
              <a:t>Психолого-педагогическая </a:t>
            </a:r>
            <a:r>
              <a:rPr sz="2800" b="1" spc="-5" dirty="0">
                <a:latin typeface="Calibri"/>
                <a:cs typeface="Calibri"/>
              </a:rPr>
              <a:t>и </a:t>
            </a:r>
            <a:r>
              <a:rPr sz="2800" b="1" spc="-15" dirty="0">
                <a:latin typeface="Calibri"/>
                <a:cs typeface="Calibri"/>
              </a:rPr>
              <a:t>коммуникативная</a:t>
            </a:r>
            <a:r>
              <a:rPr sz="2800" b="1" spc="135" dirty="0">
                <a:latin typeface="Calibri"/>
                <a:cs typeface="Calibri"/>
              </a:rPr>
              <a:t> </a:t>
            </a:r>
            <a:r>
              <a:rPr sz="2800" b="1" spc="-30" dirty="0">
                <a:latin typeface="Calibri"/>
                <a:cs typeface="Calibri"/>
              </a:rPr>
              <a:t>культура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2685" y="2903601"/>
            <a:ext cx="4451985" cy="9531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650"/>
              </a:lnSpc>
              <a:spcBef>
                <a:spcPts val="105"/>
              </a:spcBef>
            </a:pPr>
            <a:r>
              <a:rPr sz="3200" b="0" i="1" dirty="0">
                <a:latin typeface="Calibri Light"/>
                <a:cs typeface="Calibri Light"/>
              </a:rPr>
              <a:t>Стивен Джон</a:t>
            </a:r>
            <a:r>
              <a:rPr sz="3200" b="0" i="1" spc="-10" dirty="0">
                <a:latin typeface="Calibri Light"/>
                <a:cs typeface="Calibri Light"/>
              </a:rPr>
              <a:t> </a:t>
            </a:r>
            <a:r>
              <a:rPr sz="3200" b="0" i="1" spc="-5" dirty="0">
                <a:latin typeface="Calibri Light"/>
                <a:cs typeface="Calibri Light"/>
              </a:rPr>
              <a:t>Фрай</a:t>
            </a:r>
            <a:endParaRPr sz="3200">
              <a:latin typeface="Calibri Light"/>
              <a:cs typeface="Calibri Light"/>
            </a:endParaRPr>
          </a:p>
          <a:p>
            <a:pPr marL="12700">
              <a:lnSpc>
                <a:spcPts val="3650"/>
              </a:lnSpc>
            </a:pPr>
            <a:r>
              <a:rPr sz="3200" b="0" i="1" spc="-5" dirty="0">
                <a:latin typeface="Calibri Light"/>
                <a:cs typeface="Calibri Light"/>
              </a:rPr>
              <a:t>«Как творить</a:t>
            </a:r>
            <a:r>
              <a:rPr sz="3200" b="0" i="1" spc="-50" dirty="0">
                <a:latin typeface="Calibri Light"/>
                <a:cs typeface="Calibri Light"/>
              </a:rPr>
              <a:t> </a:t>
            </a:r>
            <a:r>
              <a:rPr sz="3200" b="0" i="1" dirty="0">
                <a:latin typeface="Calibri Light"/>
                <a:cs typeface="Calibri Light"/>
              </a:rPr>
              <a:t>историю»</a:t>
            </a:r>
            <a:endParaRPr sz="32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76502" y="1236421"/>
            <a:ext cx="9720580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z="4400" b="0" i="1" dirty="0">
                <a:latin typeface="Calibri"/>
                <a:cs typeface="Calibri"/>
              </a:rPr>
              <a:t>Моя задача – </a:t>
            </a:r>
            <a:r>
              <a:rPr sz="4400" b="0" i="1" spc="-15" dirty="0">
                <a:latin typeface="Calibri"/>
                <a:cs typeface="Calibri"/>
              </a:rPr>
              <a:t>рассказать </a:t>
            </a:r>
            <a:r>
              <a:rPr sz="4400" b="0" i="1" dirty="0">
                <a:latin typeface="Calibri"/>
                <a:cs typeface="Calibri"/>
              </a:rPr>
              <a:t>вам </a:t>
            </a:r>
            <a:r>
              <a:rPr sz="4400" b="0" i="1" spc="-5" dirty="0">
                <a:latin typeface="Calibri"/>
                <a:cs typeface="Calibri"/>
              </a:rPr>
              <a:t>историю,  </a:t>
            </a:r>
            <a:r>
              <a:rPr sz="4400" b="0" i="1" spc="-15" dirty="0">
                <a:latin typeface="Calibri"/>
                <a:cs typeface="Calibri"/>
              </a:rPr>
              <a:t>которая </a:t>
            </a:r>
            <a:r>
              <a:rPr sz="4400" b="0" i="1" spc="-10" dirty="0">
                <a:latin typeface="Calibri"/>
                <a:cs typeface="Calibri"/>
              </a:rPr>
              <a:t>никогда </a:t>
            </a:r>
            <a:r>
              <a:rPr sz="4400" b="0" i="1" dirty="0">
                <a:latin typeface="Calibri"/>
                <a:cs typeface="Calibri"/>
              </a:rPr>
              <a:t>не</a:t>
            </a:r>
            <a:r>
              <a:rPr sz="4400" b="0" i="1" spc="25" dirty="0">
                <a:latin typeface="Calibri"/>
                <a:cs typeface="Calibri"/>
              </a:rPr>
              <a:t> </a:t>
            </a:r>
            <a:r>
              <a:rPr sz="4400" b="0" i="1" spc="-5" dirty="0">
                <a:latin typeface="Calibri"/>
                <a:cs typeface="Calibri"/>
              </a:rPr>
              <a:t>происходила.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0900" y="318008"/>
            <a:ext cx="842645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Личностные </a:t>
            </a:r>
            <a:r>
              <a:rPr spc="-30" dirty="0"/>
              <a:t>результаты </a:t>
            </a:r>
            <a:r>
              <a:rPr spc="-10" dirty="0"/>
              <a:t>освоения ООП</a:t>
            </a:r>
            <a:r>
              <a:rPr spc="70" dirty="0"/>
              <a:t> </a:t>
            </a:r>
            <a:r>
              <a:rPr spc="-10" dirty="0"/>
              <a:t>ООО</a:t>
            </a:r>
            <a:r>
              <a:rPr b="0" spc="-10" dirty="0">
                <a:latin typeface="Calibri"/>
                <a:cs typeface="Calibri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00" y="932179"/>
            <a:ext cx="11188700" cy="51193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12445">
              <a:lnSpc>
                <a:spcPts val="2700"/>
              </a:lnSpc>
              <a:spcBef>
                <a:spcPts val="434"/>
              </a:spcBef>
              <a:buAutoNum type="arabicParenR"/>
              <a:tabLst>
                <a:tab pos="343535" algn="l"/>
              </a:tabLst>
            </a:pPr>
            <a:r>
              <a:rPr sz="2500" b="1" spc="-10" dirty="0">
                <a:latin typeface="Calibri"/>
                <a:cs typeface="Calibri"/>
              </a:rPr>
              <a:t>российская гражданская идентичность</a:t>
            </a:r>
            <a:r>
              <a:rPr sz="2500" spc="-10" dirty="0">
                <a:latin typeface="Calibri"/>
                <a:cs typeface="Calibri"/>
              </a:rPr>
              <a:t>: патриотизм, уважение </a:t>
            </a:r>
            <a:r>
              <a:rPr sz="2500" spc="-5" dirty="0">
                <a:latin typeface="Calibri"/>
                <a:cs typeface="Calibri"/>
              </a:rPr>
              <a:t>к </a:t>
            </a:r>
            <a:r>
              <a:rPr sz="2500" spc="-10" dirty="0">
                <a:latin typeface="Calibri"/>
                <a:cs typeface="Calibri"/>
              </a:rPr>
              <a:t>Отечеству,  </a:t>
            </a:r>
            <a:r>
              <a:rPr sz="2500" spc="-5" dirty="0">
                <a:latin typeface="Calibri"/>
                <a:cs typeface="Calibri"/>
              </a:rPr>
              <a:t>прошлое и </a:t>
            </a:r>
            <a:r>
              <a:rPr sz="2500" spc="-10" dirty="0">
                <a:latin typeface="Calibri"/>
                <a:cs typeface="Calibri"/>
              </a:rPr>
              <a:t>настоящее многонационального </a:t>
            </a:r>
            <a:r>
              <a:rPr sz="2500" spc="-15" dirty="0">
                <a:latin typeface="Calibri"/>
                <a:cs typeface="Calibri"/>
              </a:rPr>
              <a:t>народа России;</a:t>
            </a:r>
            <a:r>
              <a:rPr sz="2500" spc="7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этническая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ts val="2510"/>
              </a:lnSpc>
            </a:pPr>
            <a:r>
              <a:rPr sz="2500" spc="-10" dirty="0">
                <a:latin typeface="Calibri"/>
                <a:cs typeface="Calibri"/>
              </a:rPr>
              <a:t>принадлежность, история, языка, </a:t>
            </a:r>
            <a:r>
              <a:rPr sz="2500" spc="-30" dirty="0">
                <a:latin typeface="Calibri"/>
                <a:cs typeface="Calibri"/>
              </a:rPr>
              <a:t>культура </a:t>
            </a:r>
            <a:r>
              <a:rPr sz="2500" spc="-5" dirty="0">
                <a:latin typeface="Calibri"/>
                <a:cs typeface="Calibri"/>
              </a:rPr>
              <a:t>своего </a:t>
            </a:r>
            <a:r>
              <a:rPr sz="2500" spc="-15" dirty="0">
                <a:latin typeface="Calibri"/>
                <a:cs typeface="Calibri"/>
              </a:rPr>
              <a:t>народа, </a:t>
            </a:r>
            <a:r>
              <a:rPr sz="2500" spc="-5" dirty="0">
                <a:latin typeface="Calibri"/>
                <a:cs typeface="Calibri"/>
              </a:rPr>
              <a:t>своего края,</a:t>
            </a:r>
            <a:r>
              <a:rPr sz="2500" spc="210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культурное</a:t>
            </a:r>
            <a:endParaRPr sz="2500">
              <a:latin typeface="Calibri"/>
              <a:cs typeface="Calibri"/>
            </a:endParaRPr>
          </a:p>
          <a:p>
            <a:pPr marL="12700" marR="294005">
              <a:lnSpc>
                <a:spcPts val="2700"/>
              </a:lnSpc>
              <a:spcBef>
                <a:spcPts val="190"/>
              </a:spcBef>
            </a:pPr>
            <a:r>
              <a:rPr sz="2500" spc="-10" dirty="0">
                <a:latin typeface="Calibri"/>
                <a:cs typeface="Calibri"/>
              </a:rPr>
              <a:t>наследия </a:t>
            </a:r>
            <a:r>
              <a:rPr sz="2500" spc="-20" dirty="0">
                <a:latin typeface="Calibri"/>
                <a:cs typeface="Calibri"/>
              </a:rPr>
              <a:t>народов </a:t>
            </a:r>
            <a:r>
              <a:rPr sz="2500" spc="-15" dirty="0">
                <a:latin typeface="Calibri"/>
                <a:cs typeface="Calibri"/>
              </a:rPr>
              <a:t>России </a:t>
            </a:r>
            <a:r>
              <a:rPr sz="2500" spc="-5" dirty="0">
                <a:latin typeface="Calibri"/>
                <a:cs typeface="Calibri"/>
              </a:rPr>
              <a:t>и человечества; гуманистические, </a:t>
            </a:r>
            <a:r>
              <a:rPr sz="2500" spc="-10" dirty="0">
                <a:latin typeface="Calibri"/>
                <a:cs typeface="Calibri"/>
              </a:rPr>
              <a:t>демократические </a:t>
            </a:r>
            <a:r>
              <a:rPr sz="2500" spc="-5" dirty="0">
                <a:latin typeface="Calibri"/>
                <a:cs typeface="Calibri"/>
              </a:rPr>
              <a:t>и  </a:t>
            </a:r>
            <a:r>
              <a:rPr sz="2500" spc="-10" dirty="0">
                <a:latin typeface="Calibri"/>
                <a:cs typeface="Calibri"/>
              </a:rPr>
              <a:t>традиционные </a:t>
            </a:r>
            <a:r>
              <a:rPr sz="2500" spc="-5" dirty="0">
                <a:latin typeface="Calibri"/>
                <a:cs typeface="Calibri"/>
              </a:rPr>
              <a:t>ценности </a:t>
            </a:r>
            <a:r>
              <a:rPr sz="2500" spc="-10" dirty="0">
                <a:latin typeface="Calibri"/>
                <a:cs typeface="Calibri"/>
              </a:rPr>
              <a:t>многонационального </a:t>
            </a:r>
            <a:r>
              <a:rPr sz="2500" spc="-15" dirty="0">
                <a:latin typeface="Calibri"/>
                <a:cs typeface="Calibri"/>
              </a:rPr>
              <a:t>российского </a:t>
            </a:r>
            <a:r>
              <a:rPr sz="2500" spc="-5" dirty="0">
                <a:latin typeface="Calibri"/>
                <a:cs typeface="Calibri"/>
              </a:rPr>
              <a:t>общества; чувство  ответственности и </a:t>
            </a:r>
            <a:r>
              <a:rPr sz="2500" spc="-25" dirty="0">
                <a:latin typeface="Calibri"/>
                <a:cs typeface="Calibri"/>
              </a:rPr>
              <a:t>долга </a:t>
            </a:r>
            <a:r>
              <a:rPr sz="2500" spc="-10" dirty="0">
                <a:latin typeface="Calibri"/>
                <a:cs typeface="Calibri"/>
              </a:rPr>
              <a:t>перед</a:t>
            </a:r>
            <a:r>
              <a:rPr sz="2500" spc="45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Родиной;</a:t>
            </a:r>
            <a:endParaRPr sz="2500">
              <a:latin typeface="Calibri"/>
              <a:cs typeface="Calibri"/>
            </a:endParaRPr>
          </a:p>
          <a:p>
            <a:pPr marL="12700" marR="5080">
              <a:lnSpc>
                <a:spcPts val="2700"/>
              </a:lnSpc>
              <a:spcBef>
                <a:spcPts val="1010"/>
              </a:spcBef>
              <a:buFont typeface="Calibri"/>
              <a:buAutoNum type="arabicParenR" startAt="2"/>
              <a:tabLst>
                <a:tab pos="343535" algn="l"/>
              </a:tabLst>
            </a:pPr>
            <a:r>
              <a:rPr sz="2500" spc="-10" dirty="0">
                <a:latin typeface="Calibri"/>
                <a:cs typeface="Calibri"/>
              </a:rPr>
              <a:t>ответственное отношение </a:t>
            </a:r>
            <a:r>
              <a:rPr sz="2500" spc="-5" dirty="0">
                <a:latin typeface="Calibri"/>
                <a:cs typeface="Calibri"/>
              </a:rPr>
              <a:t>к учению, </a:t>
            </a:r>
            <a:r>
              <a:rPr sz="2500" b="1" spc="-10" dirty="0">
                <a:latin typeface="Calibri"/>
                <a:cs typeface="Calibri"/>
              </a:rPr>
              <a:t>готовность </a:t>
            </a:r>
            <a:r>
              <a:rPr sz="2500" b="1" spc="-5" dirty="0">
                <a:latin typeface="Calibri"/>
                <a:cs typeface="Calibri"/>
              </a:rPr>
              <a:t>и </a:t>
            </a:r>
            <a:r>
              <a:rPr sz="2500" b="1" spc="-10" dirty="0">
                <a:latin typeface="Calibri"/>
                <a:cs typeface="Calibri"/>
              </a:rPr>
              <a:t>способность </a:t>
            </a:r>
            <a:r>
              <a:rPr sz="2500" b="1" spc="-5" dirty="0">
                <a:latin typeface="Calibri"/>
                <a:cs typeface="Calibri"/>
              </a:rPr>
              <a:t>к саморазвитию  и самообразованию</a:t>
            </a:r>
            <a:r>
              <a:rPr sz="2500" spc="-5" dirty="0">
                <a:latin typeface="Calibri"/>
                <a:cs typeface="Calibri"/>
              </a:rPr>
              <a:t>, осознанный выбор и построение</a:t>
            </a:r>
            <a:r>
              <a:rPr sz="2500" spc="4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дальнейшей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ts val="2510"/>
              </a:lnSpc>
            </a:pPr>
            <a:r>
              <a:rPr sz="2500" spc="-10" dirty="0">
                <a:latin typeface="Calibri"/>
                <a:cs typeface="Calibri"/>
              </a:rPr>
              <a:t>индивидуальной траектории </a:t>
            </a:r>
            <a:r>
              <a:rPr sz="2500" spc="-5" dirty="0">
                <a:latin typeface="Calibri"/>
                <a:cs typeface="Calibri"/>
              </a:rPr>
              <a:t>образования на базе </a:t>
            </a:r>
            <a:r>
              <a:rPr sz="2500" spc="-10" dirty="0">
                <a:latin typeface="Calibri"/>
                <a:cs typeface="Calibri"/>
              </a:rPr>
              <a:t>ориентировки </a:t>
            </a:r>
            <a:r>
              <a:rPr sz="2500" spc="-5" dirty="0">
                <a:latin typeface="Calibri"/>
                <a:cs typeface="Calibri"/>
              </a:rPr>
              <a:t>в</a:t>
            </a:r>
            <a:r>
              <a:rPr sz="2500" spc="12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мире</a:t>
            </a:r>
            <a:endParaRPr sz="2500">
              <a:latin typeface="Calibri"/>
              <a:cs typeface="Calibri"/>
            </a:endParaRPr>
          </a:p>
          <a:p>
            <a:pPr marL="12700" marR="204470">
              <a:lnSpc>
                <a:spcPts val="2700"/>
              </a:lnSpc>
              <a:spcBef>
                <a:spcPts val="190"/>
              </a:spcBef>
            </a:pPr>
            <a:r>
              <a:rPr sz="2500" spc="-10" dirty="0">
                <a:latin typeface="Calibri"/>
                <a:cs typeface="Calibri"/>
              </a:rPr>
              <a:t>профессий, </a:t>
            </a:r>
            <a:r>
              <a:rPr sz="2500" spc="-5" dirty="0">
                <a:latin typeface="Calibri"/>
                <a:cs typeface="Calibri"/>
              </a:rPr>
              <a:t>а </a:t>
            </a:r>
            <a:r>
              <a:rPr sz="2500" spc="-10" dirty="0">
                <a:latin typeface="Calibri"/>
                <a:cs typeface="Calibri"/>
              </a:rPr>
              <a:t>также </a:t>
            </a:r>
            <a:r>
              <a:rPr sz="2500" spc="-5" dirty="0">
                <a:latin typeface="Calibri"/>
                <a:cs typeface="Calibri"/>
              </a:rPr>
              <a:t>на </a:t>
            </a:r>
            <a:r>
              <a:rPr sz="2500" dirty="0">
                <a:latin typeface="Calibri"/>
                <a:cs typeface="Calibri"/>
              </a:rPr>
              <a:t>основе </a:t>
            </a:r>
            <a:r>
              <a:rPr sz="2500" spc="-5" dirty="0">
                <a:latin typeface="Calibri"/>
                <a:cs typeface="Calibri"/>
              </a:rPr>
              <a:t>формирования </a:t>
            </a:r>
            <a:r>
              <a:rPr sz="2500" spc="-10" dirty="0">
                <a:latin typeface="Calibri"/>
                <a:cs typeface="Calibri"/>
              </a:rPr>
              <a:t>уважительного </a:t>
            </a:r>
            <a:r>
              <a:rPr sz="2500" spc="-5" dirty="0">
                <a:latin typeface="Calibri"/>
                <a:cs typeface="Calibri"/>
              </a:rPr>
              <a:t>отношения к </a:t>
            </a:r>
            <a:r>
              <a:rPr sz="2500" spc="-40" dirty="0">
                <a:latin typeface="Calibri"/>
                <a:cs typeface="Calibri"/>
              </a:rPr>
              <a:t>труду,  </a:t>
            </a:r>
            <a:r>
              <a:rPr sz="2500" spc="-5" dirty="0">
                <a:latin typeface="Calibri"/>
                <a:cs typeface="Calibri"/>
              </a:rPr>
              <a:t>участие в социально значимом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30" dirty="0">
                <a:latin typeface="Calibri"/>
                <a:cs typeface="Calibri"/>
              </a:rPr>
              <a:t>труде;</a:t>
            </a:r>
            <a:endParaRPr sz="2500">
              <a:latin typeface="Calibri"/>
              <a:cs typeface="Calibri"/>
            </a:endParaRPr>
          </a:p>
          <a:p>
            <a:pPr marL="12700" marR="365125">
              <a:lnSpc>
                <a:spcPts val="2700"/>
              </a:lnSpc>
              <a:spcBef>
                <a:spcPts val="1000"/>
              </a:spcBef>
              <a:buAutoNum type="arabicParenR" startAt="3"/>
              <a:tabLst>
                <a:tab pos="343535" algn="l"/>
              </a:tabLst>
            </a:pPr>
            <a:r>
              <a:rPr sz="2500" b="1" spc="-5" dirty="0">
                <a:latin typeface="Calibri"/>
                <a:cs typeface="Calibri"/>
              </a:rPr>
              <a:t>мировоззрение, </a:t>
            </a:r>
            <a:r>
              <a:rPr sz="2500" b="1" spc="-10" dirty="0">
                <a:latin typeface="Calibri"/>
                <a:cs typeface="Calibri"/>
              </a:rPr>
              <a:t>соответствующее современному </a:t>
            </a:r>
            <a:r>
              <a:rPr sz="2500" b="1" spc="-5" dirty="0">
                <a:latin typeface="Calibri"/>
                <a:cs typeface="Calibri"/>
              </a:rPr>
              <a:t>уровню развития </a:t>
            </a:r>
            <a:r>
              <a:rPr sz="2500" b="1" spc="-10" dirty="0">
                <a:latin typeface="Calibri"/>
                <a:cs typeface="Calibri"/>
              </a:rPr>
              <a:t>науки </a:t>
            </a:r>
            <a:r>
              <a:rPr sz="2500" spc="-5" dirty="0">
                <a:latin typeface="Calibri"/>
                <a:cs typeface="Calibri"/>
              </a:rPr>
              <a:t>и  общественной </a:t>
            </a:r>
            <a:r>
              <a:rPr sz="2500" spc="-10" dirty="0">
                <a:latin typeface="Calibri"/>
                <a:cs typeface="Calibri"/>
              </a:rPr>
              <a:t>практики, </a:t>
            </a:r>
            <a:r>
              <a:rPr sz="2500" spc="-5" dirty="0">
                <a:latin typeface="Calibri"/>
                <a:cs typeface="Calibri"/>
              </a:rPr>
              <a:t>учитывающее социальное, </a:t>
            </a:r>
            <a:r>
              <a:rPr sz="2500" spc="-25" dirty="0">
                <a:latin typeface="Calibri"/>
                <a:cs typeface="Calibri"/>
              </a:rPr>
              <a:t>культурное,</a:t>
            </a:r>
            <a:r>
              <a:rPr sz="2500" spc="114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языковое,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ts val="2660"/>
              </a:lnSpc>
            </a:pPr>
            <a:r>
              <a:rPr sz="2500" spc="-15" dirty="0">
                <a:latin typeface="Calibri"/>
                <a:cs typeface="Calibri"/>
              </a:rPr>
              <a:t>духовное </a:t>
            </a:r>
            <a:r>
              <a:rPr sz="2500" spc="-10" dirty="0">
                <a:latin typeface="Calibri"/>
                <a:cs typeface="Calibri"/>
              </a:rPr>
              <a:t>многообразие </a:t>
            </a:r>
            <a:r>
              <a:rPr sz="2500" spc="-5" dirty="0">
                <a:latin typeface="Calibri"/>
                <a:cs typeface="Calibri"/>
              </a:rPr>
              <a:t>современного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мира;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201" y="318008"/>
            <a:ext cx="842645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Личностные </a:t>
            </a:r>
            <a:r>
              <a:rPr spc="-30" dirty="0"/>
              <a:t>результаты </a:t>
            </a:r>
            <a:r>
              <a:rPr spc="-10" dirty="0"/>
              <a:t>освоения ООП</a:t>
            </a:r>
            <a:r>
              <a:rPr spc="70" dirty="0"/>
              <a:t> </a:t>
            </a:r>
            <a:r>
              <a:rPr spc="-10" dirty="0"/>
              <a:t>ООО</a:t>
            </a:r>
            <a:r>
              <a:rPr b="0" spc="-10" dirty="0">
                <a:latin typeface="Calibri"/>
                <a:cs typeface="Calibri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9201" y="932179"/>
            <a:ext cx="11214735" cy="51193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849630">
              <a:lnSpc>
                <a:spcPts val="2700"/>
              </a:lnSpc>
              <a:spcBef>
                <a:spcPts val="434"/>
              </a:spcBef>
              <a:buFont typeface="Calibri"/>
              <a:buAutoNum type="arabicParenR" startAt="4"/>
              <a:tabLst>
                <a:tab pos="343535" algn="l"/>
              </a:tabLst>
            </a:pPr>
            <a:r>
              <a:rPr sz="2500" spc="-5" dirty="0">
                <a:latin typeface="Calibri"/>
                <a:cs typeface="Calibri"/>
              </a:rPr>
              <a:t>осознанное, </a:t>
            </a:r>
            <a:r>
              <a:rPr sz="2500" b="1" spc="-10" dirty="0">
                <a:latin typeface="Calibri"/>
                <a:cs typeface="Calibri"/>
              </a:rPr>
              <a:t>уважительное </a:t>
            </a:r>
            <a:r>
              <a:rPr sz="2500" spc="-5" dirty="0">
                <a:latin typeface="Calibri"/>
                <a:cs typeface="Calibri"/>
              </a:rPr>
              <a:t>и </a:t>
            </a:r>
            <a:r>
              <a:rPr sz="2500" spc="-20" dirty="0">
                <a:latin typeface="Calibri"/>
                <a:cs typeface="Calibri"/>
              </a:rPr>
              <a:t>доброжелательное </a:t>
            </a:r>
            <a:r>
              <a:rPr sz="2500" b="1" spc="-5" dirty="0">
                <a:latin typeface="Calibri"/>
                <a:cs typeface="Calibri"/>
              </a:rPr>
              <a:t>отношение к </a:t>
            </a:r>
            <a:r>
              <a:rPr sz="2500" b="1" spc="-15" dirty="0">
                <a:latin typeface="Calibri"/>
                <a:cs typeface="Calibri"/>
              </a:rPr>
              <a:t>другому  </a:t>
            </a:r>
            <a:r>
              <a:rPr sz="2500" b="1" spc="-10" dirty="0">
                <a:latin typeface="Calibri"/>
                <a:cs typeface="Calibri"/>
              </a:rPr>
              <a:t>человеку</a:t>
            </a:r>
            <a:r>
              <a:rPr sz="2500" spc="-10" dirty="0">
                <a:latin typeface="Calibri"/>
                <a:cs typeface="Calibri"/>
              </a:rPr>
              <a:t>, его мнению, </a:t>
            </a:r>
            <a:r>
              <a:rPr sz="2500" spc="-5" dirty="0">
                <a:latin typeface="Calibri"/>
                <a:cs typeface="Calibri"/>
              </a:rPr>
              <a:t>мировоззрению, </a:t>
            </a:r>
            <a:r>
              <a:rPr sz="2500" spc="-30" dirty="0">
                <a:latin typeface="Calibri"/>
                <a:cs typeface="Calibri"/>
              </a:rPr>
              <a:t>культуре, </a:t>
            </a:r>
            <a:r>
              <a:rPr sz="2500" spc="-15" dirty="0">
                <a:latin typeface="Calibri"/>
                <a:cs typeface="Calibri"/>
              </a:rPr>
              <a:t>языку, </a:t>
            </a:r>
            <a:r>
              <a:rPr sz="2500" spc="-5" dirty="0">
                <a:latin typeface="Calibri"/>
                <a:cs typeface="Calibri"/>
              </a:rPr>
              <a:t>вере,</a:t>
            </a:r>
            <a:r>
              <a:rPr sz="2500" spc="21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гражданской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ts val="2510"/>
              </a:lnSpc>
            </a:pPr>
            <a:r>
              <a:rPr sz="2500" spc="-5" dirty="0">
                <a:latin typeface="Calibri"/>
                <a:cs typeface="Calibri"/>
              </a:rPr>
              <a:t>позиции, к </a:t>
            </a:r>
            <a:r>
              <a:rPr sz="2500" spc="-10" dirty="0">
                <a:latin typeface="Calibri"/>
                <a:cs typeface="Calibri"/>
              </a:rPr>
              <a:t>истории, </a:t>
            </a:r>
            <a:r>
              <a:rPr sz="2500" spc="-30" dirty="0">
                <a:latin typeface="Calibri"/>
                <a:cs typeface="Calibri"/>
              </a:rPr>
              <a:t>культуре, </a:t>
            </a:r>
            <a:r>
              <a:rPr sz="2500" spc="-15" dirty="0">
                <a:latin typeface="Calibri"/>
                <a:cs typeface="Calibri"/>
              </a:rPr>
              <a:t>религии, </a:t>
            </a:r>
            <a:r>
              <a:rPr sz="2500" spc="-10" dirty="0">
                <a:latin typeface="Calibri"/>
                <a:cs typeface="Calibri"/>
              </a:rPr>
              <a:t>традициям, языкам, </a:t>
            </a:r>
            <a:r>
              <a:rPr sz="2500" spc="-5" dirty="0">
                <a:latin typeface="Calibri"/>
                <a:cs typeface="Calibri"/>
              </a:rPr>
              <a:t>ценностям</a:t>
            </a:r>
            <a:r>
              <a:rPr sz="2500" spc="22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народов</a:t>
            </a:r>
            <a:endParaRPr sz="2500">
              <a:latin typeface="Calibri"/>
              <a:cs typeface="Calibri"/>
            </a:endParaRPr>
          </a:p>
          <a:p>
            <a:pPr marL="12700" marR="5080">
              <a:lnSpc>
                <a:spcPts val="2700"/>
              </a:lnSpc>
              <a:spcBef>
                <a:spcPts val="190"/>
              </a:spcBef>
            </a:pPr>
            <a:r>
              <a:rPr sz="2500" spc="-15" dirty="0">
                <a:latin typeface="Calibri"/>
                <a:cs typeface="Calibri"/>
              </a:rPr>
              <a:t>России </a:t>
            </a:r>
            <a:r>
              <a:rPr sz="2500" spc="-5" dirty="0">
                <a:latin typeface="Calibri"/>
                <a:cs typeface="Calibri"/>
              </a:rPr>
              <a:t>и </a:t>
            </a:r>
            <a:r>
              <a:rPr sz="2500" spc="-20" dirty="0">
                <a:latin typeface="Calibri"/>
                <a:cs typeface="Calibri"/>
              </a:rPr>
              <a:t>народов </a:t>
            </a:r>
            <a:r>
              <a:rPr sz="2500" spc="-10" dirty="0">
                <a:latin typeface="Calibri"/>
                <a:cs typeface="Calibri"/>
              </a:rPr>
              <a:t>мира; готовность </a:t>
            </a:r>
            <a:r>
              <a:rPr sz="2500" spc="-5" dirty="0">
                <a:latin typeface="Calibri"/>
                <a:cs typeface="Calibri"/>
              </a:rPr>
              <a:t>и способность вести </a:t>
            </a:r>
            <a:r>
              <a:rPr sz="2500" spc="-10" dirty="0">
                <a:latin typeface="Calibri"/>
                <a:cs typeface="Calibri"/>
              </a:rPr>
              <a:t>диалог </a:t>
            </a:r>
            <a:r>
              <a:rPr sz="2500" spc="-5" dirty="0">
                <a:latin typeface="Calibri"/>
                <a:cs typeface="Calibri"/>
              </a:rPr>
              <a:t>с </a:t>
            </a:r>
            <a:r>
              <a:rPr sz="2500" spc="-10" dirty="0">
                <a:latin typeface="Calibri"/>
                <a:cs typeface="Calibri"/>
              </a:rPr>
              <a:t>другими </a:t>
            </a:r>
            <a:r>
              <a:rPr sz="2500" spc="-20" dirty="0">
                <a:latin typeface="Calibri"/>
                <a:cs typeface="Calibri"/>
              </a:rPr>
              <a:t>людьми  </a:t>
            </a:r>
            <a:r>
              <a:rPr sz="2500" spc="-5" dirty="0">
                <a:latin typeface="Calibri"/>
                <a:cs typeface="Calibri"/>
              </a:rPr>
              <a:t>и </a:t>
            </a:r>
            <a:r>
              <a:rPr sz="2500" spc="-15" dirty="0">
                <a:latin typeface="Calibri"/>
                <a:cs typeface="Calibri"/>
              </a:rPr>
              <a:t>достигать </a:t>
            </a:r>
            <a:r>
              <a:rPr sz="2500" spc="-5" dirty="0">
                <a:latin typeface="Calibri"/>
                <a:cs typeface="Calibri"/>
              </a:rPr>
              <a:t>в нем</a:t>
            </a:r>
            <a:r>
              <a:rPr sz="2500" spc="2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взаимопонимания;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 marR="310515">
              <a:lnSpc>
                <a:spcPts val="2700"/>
              </a:lnSpc>
              <a:buAutoNum type="arabicParenR" startAt="5"/>
              <a:tabLst>
                <a:tab pos="343535" algn="l"/>
              </a:tabLst>
            </a:pPr>
            <a:r>
              <a:rPr sz="2500" b="1" spc="-10" dirty="0">
                <a:latin typeface="Calibri"/>
                <a:cs typeface="Calibri"/>
              </a:rPr>
              <a:t>социальные нормы, </a:t>
            </a:r>
            <a:r>
              <a:rPr sz="2500" b="1" spc="-5" dirty="0">
                <a:latin typeface="Calibri"/>
                <a:cs typeface="Calibri"/>
              </a:rPr>
              <a:t>правила </a:t>
            </a:r>
            <a:r>
              <a:rPr sz="2500" b="1" spc="-10" dirty="0">
                <a:latin typeface="Calibri"/>
                <a:cs typeface="Calibri"/>
              </a:rPr>
              <a:t>поведения</a:t>
            </a:r>
            <a:r>
              <a:rPr sz="2500" spc="-10" dirty="0">
                <a:latin typeface="Calibri"/>
                <a:cs typeface="Calibri"/>
              </a:rPr>
              <a:t>, </a:t>
            </a:r>
            <a:r>
              <a:rPr sz="2500" spc="-20" dirty="0">
                <a:latin typeface="Calibri"/>
                <a:cs typeface="Calibri"/>
              </a:rPr>
              <a:t>роли </a:t>
            </a:r>
            <a:r>
              <a:rPr sz="2500" spc="-5" dirty="0">
                <a:latin typeface="Calibri"/>
                <a:cs typeface="Calibri"/>
              </a:rPr>
              <a:t>и формы социальной </a:t>
            </a:r>
            <a:r>
              <a:rPr sz="2500" spc="-10" dirty="0">
                <a:latin typeface="Calibri"/>
                <a:cs typeface="Calibri"/>
              </a:rPr>
              <a:t>жизни </a:t>
            </a:r>
            <a:r>
              <a:rPr sz="2500" spc="-5" dirty="0">
                <a:latin typeface="Calibri"/>
                <a:cs typeface="Calibri"/>
              </a:rPr>
              <a:t>в  </a:t>
            </a:r>
            <a:r>
              <a:rPr sz="2500" spc="-10" dirty="0">
                <a:latin typeface="Calibri"/>
                <a:cs typeface="Calibri"/>
              </a:rPr>
              <a:t>группах </a:t>
            </a:r>
            <a:r>
              <a:rPr sz="2500" spc="-5" dirty="0">
                <a:latin typeface="Calibri"/>
                <a:cs typeface="Calibri"/>
              </a:rPr>
              <a:t>и сообществах; участие в </a:t>
            </a:r>
            <a:r>
              <a:rPr sz="2500" spc="-20" dirty="0">
                <a:latin typeface="Calibri"/>
                <a:cs typeface="Calibri"/>
              </a:rPr>
              <a:t>школьном </a:t>
            </a:r>
            <a:r>
              <a:rPr sz="2500" spc="-10" dirty="0">
                <a:latin typeface="Calibri"/>
                <a:cs typeface="Calibri"/>
              </a:rPr>
              <a:t>самоуправлении </a:t>
            </a:r>
            <a:r>
              <a:rPr sz="2500" spc="-5" dirty="0">
                <a:latin typeface="Calibri"/>
                <a:cs typeface="Calibri"/>
              </a:rPr>
              <a:t>и общественной  жизни в </a:t>
            </a:r>
            <a:r>
              <a:rPr sz="2500" spc="-20" dirty="0">
                <a:latin typeface="Calibri"/>
                <a:cs typeface="Calibri"/>
              </a:rPr>
              <a:t>пределах </a:t>
            </a:r>
            <a:r>
              <a:rPr sz="2500" spc="-5" dirty="0">
                <a:latin typeface="Calibri"/>
                <a:cs typeface="Calibri"/>
              </a:rPr>
              <a:t>возрастных </a:t>
            </a:r>
            <a:r>
              <a:rPr sz="2500" spc="-10" dirty="0">
                <a:latin typeface="Calibri"/>
                <a:cs typeface="Calibri"/>
              </a:rPr>
              <a:t>компетенций </a:t>
            </a:r>
            <a:r>
              <a:rPr sz="2500" spc="-5" dirty="0">
                <a:latin typeface="Calibri"/>
                <a:cs typeface="Calibri"/>
              </a:rPr>
              <a:t>с </a:t>
            </a:r>
            <a:r>
              <a:rPr sz="2500" spc="-10" dirty="0">
                <a:latin typeface="Calibri"/>
                <a:cs typeface="Calibri"/>
              </a:rPr>
              <a:t>учетом региональных,  </a:t>
            </a:r>
            <a:r>
              <a:rPr sz="2500" spc="-20" dirty="0">
                <a:latin typeface="Calibri"/>
                <a:cs typeface="Calibri"/>
              </a:rPr>
              <a:t>этнокультурных, </a:t>
            </a:r>
            <a:r>
              <a:rPr sz="2500" spc="-5" dirty="0">
                <a:latin typeface="Calibri"/>
                <a:cs typeface="Calibri"/>
              </a:rPr>
              <a:t>социальных и </a:t>
            </a:r>
            <a:r>
              <a:rPr sz="2500" spc="-10" dirty="0">
                <a:latin typeface="Calibri"/>
                <a:cs typeface="Calibri"/>
              </a:rPr>
              <a:t>экономических</a:t>
            </a:r>
            <a:r>
              <a:rPr sz="2500" spc="1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особенностей;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Calibri"/>
              <a:buAutoNum type="arabicParenR" startAt="5"/>
            </a:pPr>
            <a:endParaRPr sz="3200">
              <a:latin typeface="Times New Roman"/>
              <a:cs typeface="Times New Roman"/>
            </a:endParaRPr>
          </a:p>
          <a:p>
            <a:pPr marL="12700" marR="230504">
              <a:lnSpc>
                <a:spcPts val="2700"/>
              </a:lnSpc>
              <a:buAutoNum type="arabicParenR" startAt="5"/>
              <a:tabLst>
                <a:tab pos="343535" algn="l"/>
              </a:tabLst>
            </a:pPr>
            <a:r>
              <a:rPr sz="2500" b="1" spc="-5" dirty="0">
                <a:latin typeface="Calibri"/>
                <a:cs typeface="Calibri"/>
              </a:rPr>
              <a:t>решение </a:t>
            </a:r>
            <a:r>
              <a:rPr sz="2500" b="1" spc="-10" dirty="0">
                <a:latin typeface="Calibri"/>
                <a:cs typeface="Calibri"/>
              </a:rPr>
              <a:t>моральных </a:t>
            </a:r>
            <a:r>
              <a:rPr sz="2500" b="1" spc="-15" dirty="0">
                <a:latin typeface="Calibri"/>
                <a:cs typeface="Calibri"/>
              </a:rPr>
              <a:t>проблем </a:t>
            </a:r>
            <a:r>
              <a:rPr sz="2500" b="1" spc="-5" dirty="0">
                <a:latin typeface="Calibri"/>
                <a:cs typeface="Calibri"/>
              </a:rPr>
              <a:t>на основе личностного выбора</a:t>
            </a:r>
            <a:r>
              <a:rPr sz="2500" spc="-5" dirty="0">
                <a:latin typeface="Calibri"/>
                <a:cs typeface="Calibri"/>
              </a:rPr>
              <a:t>, нравственные  чувства и нравственное </a:t>
            </a:r>
            <a:r>
              <a:rPr sz="2500" spc="-10" dirty="0">
                <a:latin typeface="Calibri"/>
                <a:cs typeface="Calibri"/>
              </a:rPr>
              <a:t>поведение, </a:t>
            </a:r>
            <a:r>
              <a:rPr sz="2500" spc="-5" dirty="0">
                <a:latin typeface="Calibri"/>
                <a:cs typeface="Calibri"/>
              </a:rPr>
              <a:t>осознанное и </a:t>
            </a:r>
            <a:r>
              <a:rPr sz="2500" spc="-10" dirty="0">
                <a:latin typeface="Calibri"/>
                <a:cs typeface="Calibri"/>
              </a:rPr>
              <a:t>ответственное отношение</a:t>
            </a:r>
            <a:r>
              <a:rPr sz="2500" spc="16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к</a:t>
            </a:r>
            <a:endParaRPr sz="2500">
              <a:latin typeface="Calibri"/>
              <a:cs typeface="Calibri"/>
            </a:endParaRPr>
          </a:p>
          <a:p>
            <a:pPr marL="12700">
              <a:lnSpc>
                <a:spcPts val="2660"/>
              </a:lnSpc>
            </a:pPr>
            <a:r>
              <a:rPr sz="2500" spc="-5" dirty="0">
                <a:latin typeface="Calibri"/>
                <a:cs typeface="Calibri"/>
              </a:rPr>
              <a:t>собственным </a:t>
            </a:r>
            <a:r>
              <a:rPr sz="2500" spc="-10" dirty="0">
                <a:latin typeface="Calibri"/>
                <a:cs typeface="Calibri"/>
              </a:rPr>
              <a:t>поступкам;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Личностные </a:t>
            </a:r>
            <a:r>
              <a:rPr spc="-30" dirty="0"/>
              <a:t>результаты </a:t>
            </a:r>
            <a:r>
              <a:rPr spc="-10" dirty="0"/>
              <a:t>освоения ООП</a:t>
            </a:r>
            <a:r>
              <a:rPr spc="70" dirty="0"/>
              <a:t> </a:t>
            </a:r>
            <a:r>
              <a:rPr spc="-10" dirty="0"/>
              <a:t>ООО</a:t>
            </a:r>
            <a:r>
              <a:rPr b="0" spc="-10" dirty="0">
                <a:latin typeface="Calibri"/>
                <a:cs typeface="Calibri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5051" y="805687"/>
            <a:ext cx="11294110" cy="4902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2900" indent="-330835">
              <a:lnSpc>
                <a:spcPts val="2850"/>
              </a:lnSpc>
              <a:spcBef>
                <a:spcPts val="95"/>
              </a:spcBef>
              <a:buAutoNum type="arabicParenR" startAt="7"/>
              <a:tabLst>
                <a:tab pos="343535" algn="l"/>
              </a:tabLst>
            </a:pPr>
            <a:r>
              <a:rPr sz="2500" b="1" spc="-15" dirty="0">
                <a:latin typeface="Calibri"/>
                <a:cs typeface="Calibri"/>
              </a:rPr>
              <a:t>коммуникативная </a:t>
            </a:r>
            <a:r>
              <a:rPr sz="2500" b="1" spc="-10" dirty="0">
                <a:latin typeface="Calibri"/>
                <a:cs typeface="Calibri"/>
              </a:rPr>
              <a:t>компетентность </a:t>
            </a:r>
            <a:r>
              <a:rPr sz="2500" spc="-5" dirty="0">
                <a:latin typeface="Calibri"/>
                <a:cs typeface="Calibri"/>
              </a:rPr>
              <a:t>в общении и </a:t>
            </a:r>
            <a:r>
              <a:rPr sz="2500" spc="-15" dirty="0">
                <a:latin typeface="Calibri"/>
                <a:cs typeface="Calibri"/>
              </a:rPr>
              <a:t>сотрудничестве</a:t>
            </a:r>
            <a:r>
              <a:rPr sz="2500" spc="17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со</a:t>
            </a:r>
            <a:endParaRPr sz="2500">
              <a:latin typeface="Calibri"/>
              <a:cs typeface="Calibri"/>
            </a:endParaRPr>
          </a:p>
          <a:p>
            <a:pPr marL="12700" marR="114935">
              <a:lnSpc>
                <a:spcPct val="90000"/>
              </a:lnSpc>
              <a:spcBef>
                <a:spcPts val="150"/>
              </a:spcBef>
            </a:pPr>
            <a:r>
              <a:rPr sz="2500" spc="-10" dirty="0">
                <a:latin typeface="Calibri"/>
                <a:cs typeface="Calibri"/>
              </a:rPr>
              <a:t>сверстниками, детьми старшего </a:t>
            </a:r>
            <a:r>
              <a:rPr sz="2500" spc="-5" dirty="0">
                <a:latin typeface="Calibri"/>
                <a:cs typeface="Calibri"/>
              </a:rPr>
              <a:t>и </a:t>
            </a:r>
            <a:r>
              <a:rPr sz="2500" spc="-10" dirty="0">
                <a:latin typeface="Calibri"/>
                <a:cs typeface="Calibri"/>
              </a:rPr>
              <a:t>младшего </a:t>
            </a:r>
            <a:r>
              <a:rPr sz="2500" spc="-5" dirty="0">
                <a:latin typeface="Calibri"/>
                <a:cs typeface="Calibri"/>
              </a:rPr>
              <a:t>возраста, взрослыми в </a:t>
            </a:r>
            <a:r>
              <a:rPr sz="2500" spc="-10" dirty="0">
                <a:latin typeface="Calibri"/>
                <a:cs typeface="Calibri"/>
              </a:rPr>
              <a:t>процессе  образовательной, </a:t>
            </a:r>
            <a:r>
              <a:rPr sz="2500" spc="-5" dirty="0">
                <a:latin typeface="Calibri"/>
                <a:cs typeface="Calibri"/>
              </a:rPr>
              <a:t>общественно </a:t>
            </a:r>
            <a:r>
              <a:rPr sz="2500" spc="-15" dirty="0">
                <a:latin typeface="Calibri"/>
                <a:cs typeface="Calibri"/>
              </a:rPr>
              <a:t>полезной, </a:t>
            </a:r>
            <a:r>
              <a:rPr sz="2500" spc="-10" dirty="0">
                <a:latin typeface="Calibri"/>
                <a:cs typeface="Calibri"/>
              </a:rPr>
              <a:t>учебно-исследовательской, творческой  </a:t>
            </a:r>
            <a:r>
              <a:rPr sz="2500" spc="-5" dirty="0">
                <a:latin typeface="Calibri"/>
                <a:cs typeface="Calibri"/>
              </a:rPr>
              <a:t>и </a:t>
            </a:r>
            <a:r>
              <a:rPr sz="2500" spc="-15" dirty="0">
                <a:latin typeface="Calibri"/>
                <a:cs typeface="Calibri"/>
              </a:rPr>
              <a:t>других </a:t>
            </a:r>
            <a:r>
              <a:rPr sz="2500" spc="-10" dirty="0">
                <a:latin typeface="Calibri"/>
                <a:cs typeface="Calibri"/>
              </a:rPr>
              <a:t>видов</a:t>
            </a:r>
            <a:r>
              <a:rPr sz="2500" spc="6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деятельности;</a:t>
            </a:r>
            <a:endParaRPr sz="2500">
              <a:latin typeface="Calibri"/>
              <a:cs typeface="Calibri"/>
            </a:endParaRPr>
          </a:p>
          <a:p>
            <a:pPr marL="342900" indent="-330835">
              <a:lnSpc>
                <a:spcPts val="2550"/>
              </a:lnSpc>
              <a:buAutoNum type="arabicParenR" startAt="8"/>
              <a:tabLst>
                <a:tab pos="343535" algn="l"/>
              </a:tabLst>
            </a:pPr>
            <a:r>
              <a:rPr sz="2500" b="1" spc="-10" dirty="0">
                <a:latin typeface="Calibri"/>
                <a:cs typeface="Calibri"/>
              </a:rPr>
              <a:t>ценность здорового </a:t>
            </a:r>
            <a:r>
              <a:rPr sz="2500" b="1" spc="-5" dirty="0">
                <a:latin typeface="Calibri"/>
                <a:cs typeface="Calibri"/>
              </a:rPr>
              <a:t>и безопасного образа жизни</a:t>
            </a:r>
            <a:r>
              <a:rPr sz="2500" spc="-5" dirty="0">
                <a:latin typeface="Calibri"/>
                <a:cs typeface="Calibri"/>
              </a:rPr>
              <a:t>; правила</a:t>
            </a:r>
            <a:r>
              <a:rPr sz="2500" spc="1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безопасного</a:t>
            </a:r>
            <a:endParaRPr sz="2500">
              <a:latin typeface="Calibri"/>
              <a:cs typeface="Calibri"/>
            </a:endParaRPr>
          </a:p>
          <a:p>
            <a:pPr marL="12700" marR="617220">
              <a:lnSpc>
                <a:spcPts val="2700"/>
              </a:lnSpc>
              <a:spcBef>
                <a:spcPts val="190"/>
              </a:spcBef>
            </a:pPr>
            <a:r>
              <a:rPr sz="2500" spc="-10" dirty="0">
                <a:latin typeface="Calibri"/>
                <a:cs typeface="Calibri"/>
              </a:rPr>
              <a:t>поведения </a:t>
            </a:r>
            <a:r>
              <a:rPr sz="2500" spc="-5" dirty="0">
                <a:latin typeface="Calibri"/>
                <a:cs typeface="Calibri"/>
              </a:rPr>
              <a:t>в чрезвычайных ситуациях, </a:t>
            </a:r>
            <a:r>
              <a:rPr sz="2500" spc="-10" dirty="0">
                <a:latin typeface="Calibri"/>
                <a:cs typeface="Calibri"/>
              </a:rPr>
              <a:t>угрожающих </a:t>
            </a:r>
            <a:r>
              <a:rPr sz="2500" spc="-5" dirty="0">
                <a:latin typeface="Calibri"/>
                <a:cs typeface="Calibri"/>
              </a:rPr>
              <a:t>жизни и </a:t>
            </a:r>
            <a:r>
              <a:rPr sz="2500" spc="-15" dirty="0">
                <a:latin typeface="Calibri"/>
                <a:cs typeface="Calibri"/>
              </a:rPr>
              <a:t>здоровью </a:t>
            </a:r>
            <a:r>
              <a:rPr sz="2500" spc="-25" dirty="0">
                <a:latin typeface="Calibri"/>
                <a:cs typeface="Calibri"/>
              </a:rPr>
              <a:t>людей,  </a:t>
            </a:r>
            <a:r>
              <a:rPr sz="2500" spc="-5" dirty="0">
                <a:latin typeface="Calibri"/>
                <a:cs typeface="Calibri"/>
              </a:rPr>
              <a:t>правила </a:t>
            </a:r>
            <a:r>
              <a:rPr sz="2500" spc="-10" dirty="0">
                <a:latin typeface="Calibri"/>
                <a:cs typeface="Calibri"/>
              </a:rPr>
              <a:t>поведения </a:t>
            </a:r>
            <a:r>
              <a:rPr sz="2500" spc="-5" dirty="0">
                <a:latin typeface="Calibri"/>
                <a:cs typeface="Calibri"/>
              </a:rPr>
              <a:t>на </a:t>
            </a:r>
            <a:r>
              <a:rPr sz="2500" spc="-10" dirty="0">
                <a:latin typeface="Calibri"/>
                <a:cs typeface="Calibri"/>
              </a:rPr>
              <a:t>транспорте </a:t>
            </a:r>
            <a:r>
              <a:rPr sz="2500" spc="-5" dirty="0">
                <a:latin typeface="Calibri"/>
                <a:cs typeface="Calibri"/>
              </a:rPr>
              <a:t>и на</a:t>
            </a:r>
            <a:r>
              <a:rPr sz="2500" spc="4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дорогах;</a:t>
            </a:r>
            <a:endParaRPr sz="2500">
              <a:latin typeface="Calibri"/>
              <a:cs typeface="Calibri"/>
            </a:endParaRPr>
          </a:p>
          <a:p>
            <a:pPr marL="12700" marR="64769">
              <a:lnSpc>
                <a:spcPts val="2700"/>
              </a:lnSpc>
              <a:spcBef>
                <a:spcPts val="1000"/>
              </a:spcBef>
              <a:buAutoNum type="arabicParenR" startAt="9"/>
              <a:tabLst>
                <a:tab pos="343535" algn="l"/>
              </a:tabLst>
            </a:pPr>
            <a:r>
              <a:rPr sz="2500" b="1" spc="-5" dirty="0">
                <a:latin typeface="Calibri"/>
                <a:cs typeface="Calibri"/>
              </a:rPr>
              <a:t>основы </a:t>
            </a:r>
            <a:r>
              <a:rPr sz="2500" b="1" spc="-15" dirty="0">
                <a:latin typeface="Calibri"/>
                <a:cs typeface="Calibri"/>
              </a:rPr>
              <a:t>экологической </a:t>
            </a:r>
            <a:r>
              <a:rPr sz="2500" b="1" spc="-20" dirty="0">
                <a:latin typeface="Calibri"/>
                <a:cs typeface="Calibri"/>
              </a:rPr>
              <a:t>культуры</a:t>
            </a:r>
            <a:r>
              <a:rPr sz="2500" spc="-20" dirty="0">
                <a:latin typeface="Calibri"/>
                <a:cs typeface="Calibri"/>
              </a:rPr>
              <a:t>, </a:t>
            </a:r>
            <a:r>
              <a:rPr sz="2500" spc="-15" dirty="0">
                <a:latin typeface="Calibri"/>
                <a:cs typeface="Calibri"/>
              </a:rPr>
              <a:t>экологически </a:t>
            </a:r>
            <a:r>
              <a:rPr sz="2500" spc="-10" dirty="0">
                <a:latin typeface="Calibri"/>
                <a:cs typeface="Calibri"/>
              </a:rPr>
              <a:t>ориентированная рефлексивно-  </a:t>
            </a:r>
            <a:r>
              <a:rPr sz="2500" spc="-5" dirty="0">
                <a:latin typeface="Calibri"/>
                <a:cs typeface="Calibri"/>
              </a:rPr>
              <a:t>оценочная и </a:t>
            </a:r>
            <a:r>
              <a:rPr sz="2500" spc="-10" dirty="0">
                <a:latin typeface="Calibri"/>
                <a:cs typeface="Calibri"/>
              </a:rPr>
              <a:t>практическая деятельность </a:t>
            </a:r>
            <a:r>
              <a:rPr sz="2500" spc="-5" dirty="0">
                <a:latin typeface="Calibri"/>
                <a:cs typeface="Calibri"/>
              </a:rPr>
              <a:t>в жизненных</a:t>
            </a:r>
            <a:r>
              <a:rPr sz="2500" spc="10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ситуациях;</a:t>
            </a:r>
            <a:endParaRPr sz="2500">
              <a:latin typeface="Calibri"/>
              <a:cs typeface="Calibri"/>
            </a:endParaRPr>
          </a:p>
          <a:p>
            <a:pPr marL="12700" marR="567055">
              <a:lnSpc>
                <a:spcPts val="2700"/>
              </a:lnSpc>
              <a:spcBef>
                <a:spcPts val="1005"/>
              </a:spcBef>
              <a:buAutoNum type="arabicParenR" startAt="9"/>
              <a:tabLst>
                <a:tab pos="503555" algn="l"/>
              </a:tabLst>
            </a:pPr>
            <a:r>
              <a:rPr sz="2500" b="1" spc="-5" dirty="0">
                <a:latin typeface="Calibri"/>
                <a:cs typeface="Calibri"/>
              </a:rPr>
              <a:t>значение </a:t>
            </a:r>
            <a:r>
              <a:rPr sz="2500" b="1" spc="-10" dirty="0">
                <a:latin typeface="Calibri"/>
                <a:cs typeface="Calibri"/>
              </a:rPr>
              <a:t>семьи </a:t>
            </a:r>
            <a:r>
              <a:rPr sz="2500" b="1" spc="-5" dirty="0">
                <a:latin typeface="Calibri"/>
                <a:cs typeface="Calibri"/>
              </a:rPr>
              <a:t>в жизни </a:t>
            </a:r>
            <a:r>
              <a:rPr sz="2500" b="1" spc="-15" dirty="0">
                <a:latin typeface="Calibri"/>
                <a:cs typeface="Calibri"/>
              </a:rPr>
              <a:t>человека </a:t>
            </a:r>
            <a:r>
              <a:rPr sz="2500" b="1" spc="-5" dirty="0">
                <a:latin typeface="Calibri"/>
                <a:cs typeface="Calibri"/>
              </a:rPr>
              <a:t>и общества</a:t>
            </a:r>
            <a:r>
              <a:rPr sz="2500" spc="-5" dirty="0">
                <a:latin typeface="Calibri"/>
                <a:cs typeface="Calibri"/>
              </a:rPr>
              <a:t>, ценность </a:t>
            </a:r>
            <a:r>
              <a:rPr sz="2500" spc="-10" dirty="0">
                <a:latin typeface="Calibri"/>
                <a:cs typeface="Calibri"/>
              </a:rPr>
              <a:t>семейной жизни,  уважительное </a:t>
            </a:r>
            <a:r>
              <a:rPr sz="2500" spc="-5" dirty="0">
                <a:latin typeface="Calibri"/>
                <a:cs typeface="Calibri"/>
              </a:rPr>
              <a:t>и </a:t>
            </a:r>
            <a:r>
              <a:rPr sz="2500" spc="-20" dirty="0">
                <a:latin typeface="Calibri"/>
                <a:cs typeface="Calibri"/>
              </a:rPr>
              <a:t>заботливое </a:t>
            </a:r>
            <a:r>
              <a:rPr sz="2500" spc="-10" dirty="0">
                <a:latin typeface="Calibri"/>
                <a:cs typeface="Calibri"/>
              </a:rPr>
              <a:t>отношение </a:t>
            </a:r>
            <a:r>
              <a:rPr sz="2500" spc="-5" dirty="0">
                <a:latin typeface="Calibri"/>
                <a:cs typeface="Calibri"/>
              </a:rPr>
              <a:t>к членам своей</a:t>
            </a:r>
            <a:r>
              <a:rPr sz="2500" spc="1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семьи;</a:t>
            </a:r>
            <a:endParaRPr sz="2500">
              <a:latin typeface="Calibri"/>
              <a:cs typeface="Calibri"/>
            </a:endParaRPr>
          </a:p>
          <a:p>
            <a:pPr marL="12700" marR="5080">
              <a:lnSpc>
                <a:spcPts val="2700"/>
              </a:lnSpc>
              <a:spcBef>
                <a:spcPts val="1000"/>
              </a:spcBef>
              <a:buAutoNum type="arabicParenR" startAt="9"/>
              <a:tabLst>
                <a:tab pos="503555" algn="l"/>
              </a:tabLst>
            </a:pPr>
            <a:r>
              <a:rPr sz="2500" b="1" spc="-10" dirty="0">
                <a:latin typeface="Calibri"/>
                <a:cs typeface="Calibri"/>
              </a:rPr>
              <a:t>эстетическое </a:t>
            </a:r>
            <a:r>
              <a:rPr sz="2500" b="1" spc="-5" dirty="0">
                <a:latin typeface="Calibri"/>
                <a:cs typeface="Calibri"/>
              </a:rPr>
              <a:t>сознание</a:t>
            </a:r>
            <a:r>
              <a:rPr sz="2500" spc="-5" dirty="0">
                <a:latin typeface="Calibri"/>
                <a:cs typeface="Calibri"/>
              </a:rPr>
              <a:t>, освоение </a:t>
            </a:r>
            <a:r>
              <a:rPr sz="2500" spc="-20" dirty="0">
                <a:latin typeface="Calibri"/>
                <a:cs typeface="Calibri"/>
              </a:rPr>
              <a:t>художественного </a:t>
            </a:r>
            <a:r>
              <a:rPr sz="2500" spc="-10" dirty="0">
                <a:latin typeface="Calibri"/>
                <a:cs typeface="Calibri"/>
              </a:rPr>
              <a:t>наследия </a:t>
            </a:r>
            <a:r>
              <a:rPr sz="2500" spc="-20" dirty="0">
                <a:latin typeface="Calibri"/>
                <a:cs typeface="Calibri"/>
              </a:rPr>
              <a:t>народов </a:t>
            </a:r>
            <a:r>
              <a:rPr sz="2500" spc="-15" dirty="0">
                <a:latin typeface="Calibri"/>
                <a:cs typeface="Calibri"/>
              </a:rPr>
              <a:t>России </a:t>
            </a:r>
            <a:r>
              <a:rPr sz="2500" spc="-5" dirty="0">
                <a:latin typeface="Calibri"/>
                <a:cs typeface="Calibri"/>
              </a:rPr>
              <a:t>и  </a:t>
            </a:r>
            <a:r>
              <a:rPr sz="2500" spc="-10" dirty="0">
                <a:latin typeface="Calibri"/>
                <a:cs typeface="Calibri"/>
              </a:rPr>
              <a:t>мира, творческая деятельность эстетического</a:t>
            </a:r>
            <a:r>
              <a:rPr sz="2500" spc="6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характера.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5142" y="208280"/>
            <a:ext cx="55556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35" dirty="0">
                <a:latin typeface="Calibri Light"/>
                <a:cs typeface="Calibri Light"/>
              </a:rPr>
              <a:t>Личностные</a:t>
            </a:r>
            <a:r>
              <a:rPr sz="4400" b="0" spc="-160" dirty="0">
                <a:latin typeface="Calibri Light"/>
                <a:cs typeface="Calibri Light"/>
              </a:rPr>
              <a:t> </a:t>
            </a:r>
            <a:r>
              <a:rPr sz="4400" b="0" spc="-35" dirty="0">
                <a:latin typeface="Calibri Light"/>
                <a:cs typeface="Calibri Light"/>
              </a:rPr>
              <a:t>результаты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51336" y="2845257"/>
            <a:ext cx="870989" cy="290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62142" y="2415667"/>
            <a:ext cx="851281" cy="435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06719" y="2495295"/>
            <a:ext cx="306705" cy="321945"/>
          </a:xfrm>
          <a:custGeom>
            <a:avLst/>
            <a:gdLst/>
            <a:ahLst/>
            <a:cxnLst/>
            <a:rect l="l" t="t" r="r" b="b"/>
            <a:pathLst>
              <a:path w="306704" h="321944">
                <a:moveTo>
                  <a:pt x="153415" y="0"/>
                </a:moveTo>
                <a:lnTo>
                  <a:pt x="160019" y="0"/>
                </a:lnTo>
                <a:lnTo>
                  <a:pt x="165607" y="380"/>
                </a:lnTo>
                <a:lnTo>
                  <a:pt x="170052" y="1015"/>
                </a:lnTo>
                <a:lnTo>
                  <a:pt x="174625" y="1777"/>
                </a:lnTo>
                <a:lnTo>
                  <a:pt x="178180" y="2666"/>
                </a:lnTo>
                <a:lnTo>
                  <a:pt x="180847" y="3937"/>
                </a:lnTo>
                <a:lnTo>
                  <a:pt x="183514" y="5079"/>
                </a:lnTo>
                <a:lnTo>
                  <a:pt x="185419" y="6730"/>
                </a:lnTo>
                <a:lnTo>
                  <a:pt x="186562" y="8636"/>
                </a:lnTo>
                <a:lnTo>
                  <a:pt x="187578" y="10540"/>
                </a:lnTo>
                <a:lnTo>
                  <a:pt x="188213" y="12573"/>
                </a:lnTo>
                <a:lnTo>
                  <a:pt x="188213" y="14731"/>
                </a:lnTo>
                <a:lnTo>
                  <a:pt x="188213" y="128015"/>
                </a:lnTo>
                <a:lnTo>
                  <a:pt x="293369" y="128015"/>
                </a:lnTo>
                <a:lnTo>
                  <a:pt x="295147" y="128015"/>
                </a:lnTo>
                <a:lnTo>
                  <a:pt x="296798" y="128524"/>
                </a:lnTo>
                <a:lnTo>
                  <a:pt x="305688" y="145541"/>
                </a:lnTo>
                <a:lnTo>
                  <a:pt x="306450" y="149859"/>
                </a:lnTo>
                <a:lnTo>
                  <a:pt x="306704" y="155066"/>
                </a:lnTo>
                <a:lnTo>
                  <a:pt x="306704" y="161162"/>
                </a:lnTo>
                <a:lnTo>
                  <a:pt x="306704" y="167386"/>
                </a:lnTo>
                <a:lnTo>
                  <a:pt x="306450" y="172592"/>
                </a:lnTo>
                <a:lnTo>
                  <a:pt x="305688" y="176911"/>
                </a:lnTo>
                <a:lnTo>
                  <a:pt x="305053" y="181101"/>
                </a:lnTo>
                <a:lnTo>
                  <a:pt x="294385" y="194309"/>
                </a:lnTo>
                <a:lnTo>
                  <a:pt x="292353" y="194309"/>
                </a:lnTo>
                <a:lnTo>
                  <a:pt x="188213" y="194309"/>
                </a:lnTo>
                <a:lnTo>
                  <a:pt x="188213" y="307848"/>
                </a:lnTo>
                <a:lnTo>
                  <a:pt x="188213" y="310006"/>
                </a:lnTo>
                <a:lnTo>
                  <a:pt x="187578" y="312038"/>
                </a:lnTo>
                <a:lnTo>
                  <a:pt x="186562" y="313689"/>
                </a:lnTo>
                <a:lnTo>
                  <a:pt x="185419" y="315340"/>
                </a:lnTo>
                <a:lnTo>
                  <a:pt x="183514" y="316738"/>
                </a:lnTo>
                <a:lnTo>
                  <a:pt x="180847" y="318007"/>
                </a:lnTo>
                <a:lnTo>
                  <a:pt x="178180" y="319277"/>
                </a:lnTo>
                <a:lnTo>
                  <a:pt x="174625" y="320166"/>
                </a:lnTo>
                <a:lnTo>
                  <a:pt x="170052" y="320801"/>
                </a:lnTo>
                <a:lnTo>
                  <a:pt x="165607" y="321563"/>
                </a:lnTo>
                <a:lnTo>
                  <a:pt x="160019" y="321817"/>
                </a:lnTo>
                <a:lnTo>
                  <a:pt x="153415" y="321817"/>
                </a:lnTo>
                <a:lnTo>
                  <a:pt x="146684" y="321817"/>
                </a:lnTo>
                <a:lnTo>
                  <a:pt x="141096" y="321563"/>
                </a:lnTo>
                <a:lnTo>
                  <a:pt x="136651" y="320801"/>
                </a:lnTo>
                <a:lnTo>
                  <a:pt x="132206" y="320166"/>
                </a:lnTo>
                <a:lnTo>
                  <a:pt x="118236" y="310006"/>
                </a:lnTo>
                <a:lnTo>
                  <a:pt x="118236" y="307848"/>
                </a:lnTo>
                <a:lnTo>
                  <a:pt x="118236" y="194309"/>
                </a:lnTo>
                <a:lnTo>
                  <a:pt x="14350" y="194309"/>
                </a:lnTo>
                <a:lnTo>
                  <a:pt x="12445" y="194309"/>
                </a:lnTo>
                <a:lnTo>
                  <a:pt x="10540" y="193675"/>
                </a:lnTo>
                <a:lnTo>
                  <a:pt x="0" y="167386"/>
                </a:lnTo>
                <a:lnTo>
                  <a:pt x="0" y="161162"/>
                </a:lnTo>
                <a:lnTo>
                  <a:pt x="0" y="155066"/>
                </a:lnTo>
                <a:lnTo>
                  <a:pt x="380" y="149859"/>
                </a:lnTo>
                <a:lnTo>
                  <a:pt x="1015" y="145541"/>
                </a:lnTo>
                <a:lnTo>
                  <a:pt x="1650" y="141224"/>
                </a:lnTo>
                <a:lnTo>
                  <a:pt x="11429" y="128015"/>
                </a:lnTo>
                <a:lnTo>
                  <a:pt x="13461" y="128015"/>
                </a:lnTo>
                <a:lnTo>
                  <a:pt x="118236" y="128015"/>
                </a:lnTo>
                <a:lnTo>
                  <a:pt x="118236" y="14731"/>
                </a:lnTo>
                <a:lnTo>
                  <a:pt x="118236" y="12573"/>
                </a:lnTo>
                <a:lnTo>
                  <a:pt x="118871" y="10540"/>
                </a:lnTo>
                <a:lnTo>
                  <a:pt x="120014" y="8636"/>
                </a:lnTo>
                <a:lnTo>
                  <a:pt x="121284" y="6730"/>
                </a:lnTo>
                <a:lnTo>
                  <a:pt x="123189" y="5079"/>
                </a:lnTo>
                <a:lnTo>
                  <a:pt x="125856" y="3937"/>
                </a:lnTo>
                <a:lnTo>
                  <a:pt x="128650" y="2666"/>
                </a:lnTo>
                <a:lnTo>
                  <a:pt x="132206" y="1777"/>
                </a:lnTo>
                <a:lnTo>
                  <a:pt x="136651" y="1015"/>
                </a:lnTo>
                <a:lnTo>
                  <a:pt x="141096" y="380"/>
                </a:lnTo>
                <a:lnTo>
                  <a:pt x="146684" y="0"/>
                </a:lnTo>
                <a:lnTo>
                  <a:pt x="153415" y="0"/>
                </a:lnTo>
                <a:close/>
              </a:path>
            </a:pathLst>
          </a:custGeom>
          <a:ln w="9144">
            <a:solidFill>
              <a:srgbClr val="CE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67045" y="2479039"/>
            <a:ext cx="136652" cy="1347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62142" y="2415667"/>
            <a:ext cx="325120" cy="435609"/>
          </a:xfrm>
          <a:custGeom>
            <a:avLst/>
            <a:gdLst/>
            <a:ahLst/>
            <a:cxnLst/>
            <a:rect l="l" t="t" r="r" b="b"/>
            <a:pathLst>
              <a:path w="325120" h="435610">
                <a:moveTo>
                  <a:pt x="192786" y="0"/>
                </a:moveTo>
                <a:lnTo>
                  <a:pt x="298958" y="0"/>
                </a:lnTo>
                <a:lnTo>
                  <a:pt x="306197" y="0"/>
                </a:lnTo>
                <a:lnTo>
                  <a:pt x="312166" y="2159"/>
                </a:lnTo>
                <a:lnTo>
                  <a:pt x="317246" y="6477"/>
                </a:lnTo>
                <a:lnTo>
                  <a:pt x="322326" y="10922"/>
                </a:lnTo>
                <a:lnTo>
                  <a:pt x="324739" y="17907"/>
                </a:lnTo>
                <a:lnTo>
                  <a:pt x="324739" y="27812"/>
                </a:lnTo>
                <a:lnTo>
                  <a:pt x="324739" y="421894"/>
                </a:lnTo>
                <a:lnTo>
                  <a:pt x="324739" y="424180"/>
                </a:lnTo>
                <a:lnTo>
                  <a:pt x="324104" y="426085"/>
                </a:lnTo>
                <a:lnTo>
                  <a:pt x="322707" y="427736"/>
                </a:lnTo>
                <a:lnTo>
                  <a:pt x="321437" y="429513"/>
                </a:lnTo>
                <a:lnTo>
                  <a:pt x="319151" y="430784"/>
                </a:lnTo>
                <a:lnTo>
                  <a:pt x="315849" y="431927"/>
                </a:lnTo>
                <a:lnTo>
                  <a:pt x="312674" y="433070"/>
                </a:lnTo>
                <a:lnTo>
                  <a:pt x="308229" y="433959"/>
                </a:lnTo>
                <a:lnTo>
                  <a:pt x="302514" y="434467"/>
                </a:lnTo>
                <a:lnTo>
                  <a:pt x="296799" y="434975"/>
                </a:lnTo>
                <a:lnTo>
                  <a:pt x="289687" y="435356"/>
                </a:lnTo>
                <a:lnTo>
                  <a:pt x="281305" y="435356"/>
                </a:lnTo>
                <a:lnTo>
                  <a:pt x="272542" y="435356"/>
                </a:lnTo>
                <a:lnTo>
                  <a:pt x="236982" y="424180"/>
                </a:lnTo>
                <a:lnTo>
                  <a:pt x="236982" y="421894"/>
                </a:lnTo>
                <a:lnTo>
                  <a:pt x="236982" y="259842"/>
                </a:lnTo>
                <a:lnTo>
                  <a:pt x="204597" y="259842"/>
                </a:lnTo>
                <a:lnTo>
                  <a:pt x="195115" y="260101"/>
                </a:lnTo>
                <a:lnTo>
                  <a:pt x="155194" y="276225"/>
                </a:lnTo>
                <a:lnTo>
                  <a:pt x="134334" y="310880"/>
                </a:lnTo>
                <a:lnTo>
                  <a:pt x="95377" y="420624"/>
                </a:lnTo>
                <a:lnTo>
                  <a:pt x="94234" y="423291"/>
                </a:lnTo>
                <a:lnTo>
                  <a:pt x="92837" y="425577"/>
                </a:lnTo>
                <a:lnTo>
                  <a:pt x="91059" y="427482"/>
                </a:lnTo>
                <a:lnTo>
                  <a:pt x="89281" y="429387"/>
                </a:lnTo>
                <a:lnTo>
                  <a:pt x="68326" y="434594"/>
                </a:lnTo>
                <a:lnTo>
                  <a:pt x="62230" y="435102"/>
                </a:lnTo>
                <a:lnTo>
                  <a:pt x="54483" y="435356"/>
                </a:lnTo>
                <a:lnTo>
                  <a:pt x="45212" y="435356"/>
                </a:lnTo>
                <a:lnTo>
                  <a:pt x="34925" y="435356"/>
                </a:lnTo>
                <a:lnTo>
                  <a:pt x="7366" y="431419"/>
                </a:lnTo>
                <a:lnTo>
                  <a:pt x="4191" y="430275"/>
                </a:lnTo>
                <a:lnTo>
                  <a:pt x="2159" y="428879"/>
                </a:lnTo>
                <a:lnTo>
                  <a:pt x="1270" y="427228"/>
                </a:lnTo>
                <a:lnTo>
                  <a:pt x="381" y="425704"/>
                </a:lnTo>
                <a:lnTo>
                  <a:pt x="0" y="424053"/>
                </a:lnTo>
                <a:lnTo>
                  <a:pt x="0" y="422275"/>
                </a:lnTo>
                <a:lnTo>
                  <a:pt x="0" y="419988"/>
                </a:lnTo>
                <a:lnTo>
                  <a:pt x="38481" y="314452"/>
                </a:lnTo>
                <a:lnTo>
                  <a:pt x="54991" y="279215"/>
                </a:lnTo>
                <a:lnTo>
                  <a:pt x="83820" y="246507"/>
                </a:lnTo>
                <a:lnTo>
                  <a:pt x="90043" y="241935"/>
                </a:lnTo>
                <a:lnTo>
                  <a:pt x="96774" y="238379"/>
                </a:lnTo>
                <a:lnTo>
                  <a:pt x="104140" y="235712"/>
                </a:lnTo>
                <a:lnTo>
                  <a:pt x="94047" y="232640"/>
                </a:lnTo>
                <a:lnTo>
                  <a:pt x="59767" y="215965"/>
                </a:lnTo>
                <a:lnTo>
                  <a:pt x="31115" y="184181"/>
                </a:lnTo>
                <a:lnTo>
                  <a:pt x="19024" y="139711"/>
                </a:lnTo>
                <a:lnTo>
                  <a:pt x="18669" y="129286"/>
                </a:lnTo>
                <a:lnTo>
                  <a:pt x="19311" y="114877"/>
                </a:lnTo>
                <a:lnTo>
                  <a:pt x="28956" y="75819"/>
                </a:lnTo>
                <a:lnTo>
                  <a:pt x="59182" y="35179"/>
                </a:lnTo>
                <a:lnTo>
                  <a:pt x="94936" y="14265"/>
                </a:lnTo>
                <a:lnTo>
                  <a:pt x="145161" y="2286"/>
                </a:lnTo>
                <a:lnTo>
                  <a:pt x="167497" y="571"/>
                </a:lnTo>
                <a:lnTo>
                  <a:pt x="192786" y="0"/>
                </a:lnTo>
                <a:close/>
              </a:path>
            </a:pathLst>
          </a:custGeom>
          <a:ln w="9144">
            <a:solidFill>
              <a:srgbClr val="CE9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24326" y="2526664"/>
            <a:ext cx="1209294" cy="2941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29270" y="2537714"/>
            <a:ext cx="212851" cy="2226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86954" y="2532252"/>
            <a:ext cx="787272" cy="2955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73928" y="4216146"/>
            <a:ext cx="205486" cy="2348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6264" y="85470"/>
            <a:ext cx="38519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i="1" spc="-45" dirty="0">
                <a:latin typeface="Calibri Light"/>
                <a:cs typeface="Calibri Light"/>
              </a:rPr>
              <a:t>Направления</a:t>
            </a:r>
            <a:r>
              <a:rPr sz="4400" b="0" i="1" spc="-114" dirty="0">
                <a:latin typeface="Calibri Light"/>
                <a:cs typeface="Calibri Light"/>
              </a:rPr>
              <a:t> </a:t>
            </a:r>
            <a:r>
              <a:rPr sz="4400" b="0" i="1" spc="-15" dirty="0">
                <a:latin typeface="Calibri Light"/>
                <a:cs typeface="Calibri Light"/>
              </a:rPr>
              <a:t>ВД</a:t>
            </a:r>
            <a:endParaRPr sz="44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45897" y="963802"/>
          <a:ext cx="11618594" cy="54994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31235"/>
                <a:gridCol w="8087359"/>
              </a:tblGrid>
              <a:tr h="576452">
                <a:tc>
                  <a:txBody>
                    <a:bodyPr/>
                    <a:lstStyle/>
                    <a:p>
                      <a:pPr marL="6584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000" b="1" spc="-5" dirty="0">
                          <a:latin typeface="Calibri"/>
                          <a:cs typeface="Calibri"/>
                        </a:rPr>
                        <a:t>Направление</a:t>
                      </a:r>
                      <a:endParaRPr sz="30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000" b="1" spc="-20" dirty="0">
                          <a:latin typeface="Calibri"/>
                          <a:cs typeface="Calibri"/>
                        </a:rPr>
                        <a:t>Цель</a:t>
                      </a:r>
                      <a:endParaRPr sz="30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10" dirty="0">
                          <a:latin typeface="Calibri"/>
                          <a:cs typeface="Calibri"/>
                        </a:rPr>
                        <a:t>Общеинтеллектуальное</a:t>
                      </a:r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806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300" dirty="0">
                          <a:latin typeface="Calibri"/>
                          <a:cs typeface="Calibri"/>
                        </a:rPr>
                        <a:t>Расширение </a:t>
                      </a:r>
                      <a:r>
                        <a:rPr sz="2300" spc="-10" dirty="0">
                          <a:latin typeface="Calibri"/>
                          <a:cs typeface="Calibri"/>
                        </a:rPr>
                        <a:t>кругозора, </a:t>
                      </a:r>
                      <a:r>
                        <a:rPr sz="2300" spc="-5" dirty="0">
                          <a:latin typeface="Calibri"/>
                          <a:cs typeface="Calibri"/>
                        </a:rPr>
                        <a:t>освоение </a:t>
                      </a:r>
                      <a:r>
                        <a:rPr sz="2300" dirty="0">
                          <a:latin typeface="Calibri"/>
                          <a:cs typeface="Calibri"/>
                        </a:rPr>
                        <a:t>новых </a:t>
                      </a:r>
                      <a:r>
                        <a:rPr sz="2300" spc="-20" dirty="0">
                          <a:latin typeface="Calibri"/>
                          <a:cs typeface="Calibri"/>
                        </a:rPr>
                        <a:t>методов </a:t>
                      </a:r>
                      <a:r>
                        <a:rPr sz="2300" spc="-10" dirty="0">
                          <a:latin typeface="Calibri"/>
                          <a:cs typeface="Calibri"/>
                        </a:rPr>
                        <a:t>получения  </a:t>
                      </a:r>
                      <a:r>
                        <a:rPr sz="2300" spc="-5" dirty="0">
                          <a:latin typeface="Calibri"/>
                          <a:cs typeface="Calibri"/>
                        </a:rPr>
                        <a:t>информации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 marR="10566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5" dirty="0">
                          <a:latin typeface="Calibri"/>
                          <a:cs typeface="Calibri"/>
                        </a:rPr>
                        <a:t>Спортивно-  о</a:t>
                      </a:r>
                      <a:r>
                        <a:rPr sz="2500" spc="-2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2500" spc="-3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500" spc="-5" dirty="0">
                          <a:latin typeface="Calibri"/>
                          <a:cs typeface="Calibri"/>
                        </a:rPr>
                        <a:t>оро</a:t>
                      </a:r>
                      <a:r>
                        <a:rPr sz="2500" spc="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5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500" spc="-2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500" spc="-3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500" spc="-5" dirty="0">
                          <a:latin typeface="Calibri"/>
                          <a:cs typeface="Calibri"/>
                        </a:rPr>
                        <a:t>льное</a:t>
                      </a:r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300" spc="-20" dirty="0">
                          <a:latin typeface="Calibri"/>
                          <a:cs typeface="Calibri"/>
                        </a:rPr>
                        <a:t>Гармоничное </a:t>
                      </a:r>
                      <a:r>
                        <a:rPr sz="2300" spc="-5" dirty="0">
                          <a:latin typeface="Calibri"/>
                          <a:cs typeface="Calibri"/>
                        </a:rPr>
                        <a:t>развитие</a:t>
                      </a:r>
                      <a:r>
                        <a:rPr sz="23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latin typeface="Calibri"/>
                          <a:cs typeface="Calibri"/>
                        </a:rPr>
                        <a:t>ребенка.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91440" marR="2235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300" spc="-5" dirty="0">
                          <a:latin typeface="Calibri"/>
                          <a:cs typeface="Calibri"/>
                        </a:rPr>
                        <a:t>Формирование </a:t>
                      </a:r>
                      <a:r>
                        <a:rPr sz="2300" spc="-25" dirty="0">
                          <a:latin typeface="Calibri"/>
                          <a:cs typeface="Calibri"/>
                        </a:rPr>
                        <a:t>культуры </a:t>
                      </a:r>
                      <a:r>
                        <a:rPr sz="2300" spc="-10" dirty="0">
                          <a:latin typeface="Calibri"/>
                          <a:cs typeface="Calibri"/>
                        </a:rPr>
                        <a:t>здоровья. </a:t>
                      </a:r>
                      <a:r>
                        <a:rPr sz="2300" spc="-5" dirty="0">
                          <a:latin typeface="Calibri"/>
                          <a:cs typeface="Calibri"/>
                        </a:rPr>
                        <a:t>Приобщение </a:t>
                      </a:r>
                      <a:r>
                        <a:rPr sz="2300" dirty="0">
                          <a:latin typeface="Calibri"/>
                          <a:cs typeface="Calibri"/>
                        </a:rPr>
                        <a:t>к </a:t>
                      </a:r>
                      <a:r>
                        <a:rPr sz="2300" spc="-10" dirty="0">
                          <a:latin typeface="Calibri"/>
                          <a:cs typeface="Calibri"/>
                        </a:rPr>
                        <a:t>различным  </a:t>
                      </a:r>
                      <a:r>
                        <a:rPr sz="2300" dirty="0">
                          <a:latin typeface="Calibri"/>
                          <a:cs typeface="Calibri"/>
                        </a:rPr>
                        <a:t>видам </a:t>
                      </a:r>
                      <a:r>
                        <a:rPr sz="2300" spc="-10" dirty="0">
                          <a:latin typeface="Calibri"/>
                          <a:cs typeface="Calibri"/>
                        </a:rPr>
                        <a:t>физической</a:t>
                      </a:r>
                      <a:r>
                        <a:rPr sz="23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dirty="0">
                          <a:latin typeface="Calibri"/>
                          <a:cs typeface="Calibri"/>
                        </a:rPr>
                        <a:t>активности.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5" dirty="0">
                          <a:latin typeface="Calibri"/>
                          <a:cs typeface="Calibri"/>
                        </a:rPr>
                        <a:t>Социальное</a:t>
                      </a:r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300" spc="-5" dirty="0">
                          <a:latin typeface="Calibri"/>
                          <a:cs typeface="Calibri"/>
                        </a:rPr>
                        <a:t>Формирование </a:t>
                      </a:r>
                      <a:r>
                        <a:rPr sz="2300" dirty="0">
                          <a:latin typeface="Calibri"/>
                          <a:cs typeface="Calibri"/>
                        </a:rPr>
                        <a:t>социальных</a:t>
                      </a:r>
                      <a:r>
                        <a:rPr sz="23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latin typeface="Calibri"/>
                          <a:cs typeface="Calibri"/>
                        </a:rPr>
                        <a:t>навыков.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300" dirty="0">
                          <a:latin typeface="Calibri"/>
                          <a:cs typeface="Calibri"/>
                        </a:rPr>
                        <a:t>Организация </a:t>
                      </a:r>
                      <a:r>
                        <a:rPr sz="2300" spc="-10" dirty="0">
                          <a:latin typeface="Calibri"/>
                          <a:cs typeface="Calibri"/>
                        </a:rPr>
                        <a:t>личного </a:t>
                      </a:r>
                      <a:r>
                        <a:rPr sz="2300" spc="-5" dirty="0">
                          <a:latin typeface="Calibri"/>
                          <a:cs typeface="Calibri"/>
                        </a:rPr>
                        <a:t>опыта </a:t>
                      </a:r>
                      <a:r>
                        <a:rPr sz="2300" spc="-15" dirty="0">
                          <a:latin typeface="Calibri"/>
                          <a:cs typeface="Calibri"/>
                        </a:rPr>
                        <a:t>школьников </a:t>
                      </a:r>
                      <a:r>
                        <a:rPr sz="23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3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latin typeface="Calibri"/>
                          <a:cs typeface="Calibri"/>
                        </a:rPr>
                        <a:t>осуществлении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300" dirty="0">
                          <a:latin typeface="Calibri"/>
                          <a:cs typeface="Calibri"/>
                        </a:rPr>
                        <a:t>социально значимой</a:t>
                      </a:r>
                      <a:r>
                        <a:rPr sz="23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10" dirty="0">
                          <a:latin typeface="Calibri"/>
                          <a:cs typeface="Calibri"/>
                        </a:rPr>
                        <a:t>деятельности.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22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500" spc="-25" dirty="0">
                          <a:latin typeface="Calibri"/>
                          <a:cs typeface="Calibri"/>
                        </a:rPr>
                        <a:t>Общекультурное</a:t>
                      </a:r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50177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300" dirty="0">
                          <a:latin typeface="Calibri"/>
                          <a:cs typeface="Calibri"/>
                        </a:rPr>
                        <a:t>Привитие </a:t>
                      </a:r>
                      <a:r>
                        <a:rPr sz="2300" spc="-5" dirty="0">
                          <a:latin typeface="Calibri"/>
                          <a:cs typeface="Calibri"/>
                        </a:rPr>
                        <a:t>эстетических ценностей. </a:t>
                      </a:r>
                      <a:r>
                        <a:rPr sz="2300" spc="-10" dirty="0">
                          <a:latin typeface="Calibri"/>
                          <a:cs typeface="Calibri"/>
                        </a:rPr>
                        <a:t>Стимулирование  художественно-образного </a:t>
                      </a:r>
                      <a:r>
                        <a:rPr sz="2300" spc="-5" dirty="0">
                          <a:latin typeface="Calibri"/>
                          <a:cs typeface="Calibri"/>
                        </a:rPr>
                        <a:t>способа </a:t>
                      </a:r>
                      <a:r>
                        <a:rPr sz="2300" dirty="0">
                          <a:latin typeface="Calibri"/>
                          <a:cs typeface="Calibri"/>
                        </a:rPr>
                        <a:t>познания</a:t>
                      </a:r>
                      <a:r>
                        <a:rPr sz="23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latin typeface="Calibri"/>
                          <a:cs typeface="Calibri"/>
                        </a:rPr>
                        <a:t>мира.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224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500" spc="-10" dirty="0">
                          <a:latin typeface="Calibri"/>
                          <a:cs typeface="Calibri"/>
                        </a:rPr>
                        <a:t>Духовно-нравственное</a:t>
                      </a:r>
                      <a:endParaRPr sz="2500">
                        <a:latin typeface="Calibri"/>
                        <a:cs typeface="Calibri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300" spc="-5" dirty="0">
                          <a:latin typeface="Calibri"/>
                          <a:cs typeface="Calibri"/>
                        </a:rPr>
                        <a:t>Приобщение </a:t>
                      </a:r>
                      <a:r>
                        <a:rPr sz="2300" dirty="0">
                          <a:latin typeface="Calibri"/>
                          <a:cs typeface="Calibri"/>
                        </a:rPr>
                        <a:t>к национальным и</a:t>
                      </a:r>
                      <a:r>
                        <a:rPr sz="23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spc="-5" dirty="0">
                          <a:latin typeface="Calibri"/>
                          <a:cs typeface="Calibri"/>
                        </a:rPr>
                        <a:t>общечеловеческим</a:t>
                      </a:r>
                      <a:endParaRPr sz="23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300" spc="-5" dirty="0">
                          <a:latin typeface="Calibri"/>
                          <a:cs typeface="Calibri"/>
                        </a:rPr>
                        <a:t>гуманистическим </a:t>
                      </a:r>
                      <a:r>
                        <a:rPr sz="2300" spc="-10" dirty="0">
                          <a:latin typeface="Calibri"/>
                          <a:cs typeface="Calibri"/>
                        </a:rPr>
                        <a:t>ценностям. Патриотическое</a:t>
                      </a:r>
                      <a:r>
                        <a:rPr sz="23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300" dirty="0">
                          <a:latin typeface="Calibri"/>
                          <a:cs typeface="Calibri"/>
                        </a:rPr>
                        <a:t>воспитание.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0064" y="111963"/>
            <a:ext cx="743204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i="1" spc="-30" dirty="0">
                <a:latin typeface="Calibri Light"/>
                <a:cs typeface="Calibri Light"/>
              </a:rPr>
              <a:t>Формы проведения внеурочного</a:t>
            </a:r>
            <a:r>
              <a:rPr sz="3000" b="0" i="1" spc="-100" dirty="0">
                <a:latin typeface="Calibri Light"/>
                <a:cs typeface="Calibri Light"/>
              </a:rPr>
              <a:t> </a:t>
            </a:r>
            <a:r>
              <a:rPr sz="3000" b="0" i="1" spc="-25" dirty="0">
                <a:latin typeface="Calibri Light"/>
                <a:cs typeface="Calibri Light"/>
              </a:rPr>
              <a:t>мероприятия</a:t>
            </a:r>
            <a:endParaRPr sz="30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2402" y="785876"/>
          <a:ext cx="11854814" cy="579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7830"/>
                <a:gridCol w="2263774"/>
                <a:gridCol w="2023110"/>
                <a:gridCol w="2235835"/>
                <a:gridCol w="1907540"/>
                <a:gridCol w="1736725"/>
              </a:tblGrid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100" b="1" spc="-5" dirty="0">
                          <a:latin typeface="Calibri"/>
                          <a:cs typeface="Calibri"/>
                        </a:rPr>
                        <a:t>Спортивно-</a:t>
                      </a:r>
                      <a:endParaRPr sz="21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100" b="1" spc="-10" dirty="0">
                          <a:latin typeface="Calibri"/>
                          <a:cs typeface="Calibri"/>
                        </a:rPr>
                        <a:t>оздоровительное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924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200" b="1" spc="-15" dirty="0">
                          <a:latin typeface="Calibri"/>
                          <a:cs typeface="Calibri"/>
                        </a:rPr>
                        <a:t>Общеинтел-  </a:t>
                      </a:r>
                      <a:r>
                        <a:rPr sz="2200" b="1" dirty="0">
                          <a:latin typeface="Calibri"/>
                          <a:cs typeface="Calibri"/>
                        </a:rPr>
                        <a:t>лектуа</a:t>
                      </a:r>
                      <a:r>
                        <a:rPr sz="2200" b="1" spc="-1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2200" b="1" dirty="0">
                          <a:latin typeface="Calibri"/>
                          <a:cs typeface="Calibri"/>
                        </a:rPr>
                        <a:t>ь</a:t>
                      </a:r>
                      <a:r>
                        <a:rPr sz="2200" b="1" spc="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200" b="1" dirty="0">
                          <a:latin typeface="Calibri"/>
                          <a:cs typeface="Calibri"/>
                        </a:rPr>
                        <a:t>ое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100" b="1" spc="-15" dirty="0">
                          <a:latin typeface="Calibri"/>
                          <a:cs typeface="Calibri"/>
                        </a:rPr>
                        <a:t>Общекультурное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289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200" b="1" spc="-15" dirty="0">
                          <a:latin typeface="Calibri"/>
                          <a:cs typeface="Calibri"/>
                        </a:rPr>
                        <a:t>Духовно- 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нра</a:t>
                      </a:r>
                      <a:r>
                        <a:rPr sz="2200" b="1" spc="5" dirty="0">
                          <a:latin typeface="Calibri"/>
                          <a:cs typeface="Calibri"/>
                        </a:rPr>
                        <a:t>вс</a:t>
                      </a:r>
                      <a:r>
                        <a:rPr sz="2200" b="1" dirty="0">
                          <a:latin typeface="Calibri"/>
                          <a:cs typeface="Calibri"/>
                        </a:rPr>
                        <a:t>тв</a:t>
                      </a:r>
                      <a:r>
                        <a:rPr sz="2200" b="1" spc="5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200" b="1" spc="5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200" b="1" dirty="0">
                          <a:latin typeface="Calibri"/>
                          <a:cs typeface="Calibri"/>
                        </a:rPr>
                        <a:t>ое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200" b="1" spc="-10" dirty="0">
                          <a:latin typeface="Calibri"/>
                          <a:cs typeface="Calibri"/>
                        </a:rPr>
                        <a:t>Социальное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Беседа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Квест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Выставка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Турнир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Классн.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час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Праздник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Проект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30" dirty="0">
                          <a:latin typeface="Calibri"/>
                          <a:cs typeface="Calibri"/>
                        </a:rPr>
                        <a:t>ОДИ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Викторина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spc="-55" dirty="0">
                          <a:latin typeface="Calibri"/>
                          <a:cs typeface="Calibri"/>
                        </a:rPr>
                        <a:t>КТД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Дебаты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9244" y="245186"/>
            <a:ext cx="16941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45" dirty="0">
                <a:latin typeface="Calibri Light"/>
                <a:cs typeface="Calibri Light"/>
              </a:rPr>
              <a:t>Ф</a:t>
            </a:r>
            <a:r>
              <a:rPr sz="4400" b="0" spc="-30" dirty="0">
                <a:latin typeface="Calibri Light"/>
                <a:cs typeface="Calibri Light"/>
              </a:rPr>
              <a:t>о</a:t>
            </a:r>
            <a:r>
              <a:rPr sz="4400" b="0" spc="-50" dirty="0">
                <a:latin typeface="Calibri Light"/>
                <a:cs typeface="Calibri Light"/>
              </a:rPr>
              <a:t>р</a:t>
            </a:r>
            <a:r>
              <a:rPr sz="4400" b="0" spc="-60" dirty="0">
                <a:latin typeface="Calibri Light"/>
                <a:cs typeface="Calibri Light"/>
              </a:rPr>
              <a:t>м</a:t>
            </a:r>
            <a:r>
              <a:rPr sz="4400" b="0" dirty="0">
                <a:latin typeface="Calibri Light"/>
                <a:cs typeface="Calibri Light"/>
              </a:rPr>
              <a:t>ы</a:t>
            </a:r>
            <a:endParaRPr sz="4400">
              <a:latin typeface="Calibri Light"/>
              <a:cs typeface="Calibri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27926" y="1766442"/>
          <a:ext cx="2445385" cy="38588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5385"/>
              </a:tblGrid>
              <a:tr h="12863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80"/>
                        </a:spcBef>
                      </a:pPr>
                      <a:r>
                        <a:rPr sz="3600" dirty="0">
                          <a:latin typeface="Calibri"/>
                          <a:cs typeface="Calibri"/>
                        </a:rPr>
                        <a:t>Квест</a:t>
                      </a:r>
                      <a:endParaRPr sz="3600">
                        <a:latin typeface="Calibri"/>
                        <a:cs typeface="Calibri"/>
                      </a:endParaRPr>
                    </a:p>
                  </a:txBody>
                  <a:tcPr marL="0" marR="0" marT="3403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625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80"/>
                        </a:spcBef>
                      </a:pPr>
                      <a:r>
                        <a:rPr sz="3600" spc="-30" dirty="0">
                          <a:latin typeface="Calibri"/>
                          <a:cs typeface="Calibri"/>
                        </a:rPr>
                        <a:t>ОДИ</a:t>
                      </a:r>
                      <a:endParaRPr sz="3600">
                        <a:latin typeface="Calibri"/>
                        <a:cs typeface="Calibri"/>
                      </a:endParaRPr>
                    </a:p>
                  </a:txBody>
                  <a:tcPr marL="0" marR="0" marT="3403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624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85"/>
                        </a:spcBef>
                      </a:pPr>
                      <a:r>
                        <a:rPr sz="3600" spc="-85" dirty="0">
                          <a:latin typeface="Calibri"/>
                          <a:cs typeface="Calibri"/>
                        </a:rPr>
                        <a:t>КТД</a:t>
                      </a:r>
                      <a:endParaRPr sz="3600">
                        <a:latin typeface="Calibri"/>
                        <a:cs typeface="Calibri"/>
                      </a:endParaRPr>
                    </a:p>
                  </a:txBody>
                  <a:tcPr marL="0" marR="0" marT="340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767328" y="1876044"/>
            <a:ext cx="8277225" cy="1277620"/>
          </a:xfrm>
          <a:prstGeom prst="rect">
            <a:avLst/>
          </a:prstGeom>
          <a:ln w="12192">
            <a:solidFill>
              <a:srgbClr val="2E528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14960">
              <a:lnSpc>
                <a:spcPts val="3170"/>
              </a:lnSpc>
            </a:pPr>
            <a:r>
              <a:rPr sz="2800" spc="-5" dirty="0">
                <a:latin typeface="Calibri"/>
                <a:cs typeface="Calibri"/>
              </a:rPr>
              <a:t>Совместный поиск </a:t>
            </a:r>
            <a:r>
              <a:rPr sz="2800" spc="-10" dirty="0">
                <a:latin typeface="Calibri"/>
                <a:cs typeface="Calibri"/>
              </a:rPr>
              <a:t>решения </a:t>
            </a:r>
            <a:r>
              <a:rPr sz="2800" spc="-5" dirty="0">
                <a:latin typeface="Calibri"/>
                <a:cs typeface="Calibri"/>
              </a:rPr>
              <a:t>важной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практической</a:t>
            </a:r>
            <a:endParaRPr sz="2800">
              <a:latin typeface="Calibri"/>
              <a:cs typeface="Calibri"/>
            </a:endParaRPr>
          </a:p>
          <a:p>
            <a:pPr marL="2028189" marR="321310" indent="-1699895">
              <a:lnSpc>
                <a:spcPct val="100000"/>
              </a:lnSpc>
              <a:tabLst>
                <a:tab pos="3479800" algn="l"/>
              </a:tabLst>
            </a:pPr>
            <a:r>
              <a:rPr sz="2800" spc="-5" dirty="0">
                <a:latin typeface="Calibri"/>
                <a:cs typeface="Calibri"/>
              </a:rPr>
              <a:t>задачи;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совместное	планирование, </a:t>
            </a:r>
            <a:r>
              <a:rPr sz="2800" spc="-15" dirty="0">
                <a:latin typeface="Calibri"/>
                <a:cs typeface="Calibri"/>
              </a:rPr>
              <a:t>проведение </a:t>
            </a:r>
            <a:r>
              <a:rPr sz="2800" spc="-5" dirty="0">
                <a:latin typeface="Calibri"/>
                <a:cs typeface="Calibri"/>
              </a:rPr>
              <a:t>и  </a:t>
            </a:r>
            <a:r>
              <a:rPr sz="2800" spc="-15" dirty="0">
                <a:latin typeface="Calibri"/>
                <a:cs typeface="Calibri"/>
              </a:rPr>
              <a:t>оценка </a:t>
            </a:r>
            <a:r>
              <a:rPr sz="2800" spc="-30" dirty="0">
                <a:latin typeface="Calibri"/>
                <a:cs typeface="Calibri"/>
              </a:rPr>
              <a:t>результатов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работы.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67328" y="3566159"/>
            <a:ext cx="8277225" cy="1277620"/>
          </a:xfrm>
          <a:prstGeom prst="rect">
            <a:avLst/>
          </a:prstGeom>
          <a:ln w="12192">
            <a:solidFill>
              <a:srgbClr val="2E528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165"/>
              </a:lnSpc>
            </a:pPr>
            <a:r>
              <a:rPr sz="2800" spc="-5" dirty="0">
                <a:latin typeface="Calibri"/>
                <a:cs typeface="Calibri"/>
              </a:rPr>
              <a:t>Игра, в </a:t>
            </a:r>
            <a:r>
              <a:rPr sz="2800" spc="-45" dirty="0">
                <a:latin typeface="Calibri"/>
                <a:cs typeface="Calibri"/>
              </a:rPr>
              <a:t>ходе </a:t>
            </a:r>
            <a:r>
              <a:rPr sz="2800" spc="-20" dirty="0">
                <a:latin typeface="Calibri"/>
                <a:cs typeface="Calibri"/>
              </a:rPr>
              <a:t>которой </a:t>
            </a:r>
            <a:r>
              <a:rPr sz="2800" spc="-5" dirty="0">
                <a:latin typeface="Calibri"/>
                <a:cs typeface="Calibri"/>
              </a:rPr>
              <a:t>с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использованием</a:t>
            </a:r>
            <a:endParaRPr sz="2800">
              <a:latin typeface="Calibri"/>
              <a:cs typeface="Calibri"/>
            </a:endParaRPr>
          </a:p>
          <a:p>
            <a:pPr marL="485775" marR="475615" algn="ctr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моделирования </a:t>
            </a:r>
            <a:r>
              <a:rPr sz="2800" spc="-5" dirty="0">
                <a:latin typeface="Calibri"/>
                <a:cs typeface="Calibri"/>
              </a:rPr>
              <a:t>ситуации </a:t>
            </a:r>
            <a:r>
              <a:rPr sz="2800" spc="-15" dirty="0">
                <a:latin typeface="Calibri"/>
                <a:cs typeface="Calibri"/>
              </a:rPr>
              <a:t>решаются </a:t>
            </a:r>
            <a:r>
              <a:rPr sz="2800" spc="-5" dirty="0">
                <a:latin typeface="Calibri"/>
                <a:cs typeface="Calibri"/>
              </a:rPr>
              <a:t>актуальные  </a:t>
            </a:r>
            <a:r>
              <a:rPr sz="2800" spc="-10" dirty="0">
                <a:latin typeface="Calibri"/>
                <a:cs typeface="Calibri"/>
              </a:rPr>
              <a:t>теоретические </a:t>
            </a:r>
            <a:r>
              <a:rPr sz="2800" spc="-5" dirty="0">
                <a:latin typeface="Calibri"/>
                <a:cs typeface="Calibri"/>
              </a:rPr>
              <a:t>и практические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проблемы.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67328" y="5231891"/>
            <a:ext cx="8277225" cy="1277620"/>
          </a:xfrm>
          <a:prstGeom prst="rect">
            <a:avLst/>
          </a:prstGeom>
          <a:ln w="12192">
            <a:solidFill>
              <a:srgbClr val="2E528F"/>
            </a:solidFill>
          </a:ln>
        </p:spPr>
        <p:txBody>
          <a:bodyPr vert="horz" wrap="square" lIns="0" tIns="189230" rIns="0" bIns="0" rtlCol="0">
            <a:spAutoFit/>
          </a:bodyPr>
          <a:lstStyle/>
          <a:p>
            <a:pPr marL="766445" marR="581025" indent="-177165">
              <a:lnSpc>
                <a:spcPct val="100000"/>
              </a:lnSpc>
              <a:spcBef>
                <a:spcPts val="1490"/>
              </a:spcBef>
            </a:pPr>
            <a:r>
              <a:rPr sz="2800" spc="-10" dirty="0">
                <a:latin typeface="Calibri"/>
                <a:cs typeface="Calibri"/>
              </a:rPr>
              <a:t>Приключенческая </a:t>
            </a:r>
            <a:r>
              <a:rPr sz="2800" spc="-5" dirty="0">
                <a:latin typeface="Calibri"/>
                <a:cs typeface="Calibri"/>
              </a:rPr>
              <a:t>игра, в </a:t>
            </a:r>
            <a:r>
              <a:rPr sz="2800" spc="-20" dirty="0">
                <a:latin typeface="Calibri"/>
                <a:cs typeface="Calibri"/>
              </a:rPr>
              <a:t>которой необходимо  </a:t>
            </a:r>
            <a:r>
              <a:rPr sz="2800" spc="-10" dirty="0">
                <a:latin typeface="Calibri"/>
                <a:cs typeface="Calibri"/>
              </a:rPr>
              <a:t>решать </a:t>
            </a:r>
            <a:r>
              <a:rPr sz="2800" dirty="0">
                <a:latin typeface="Calibri"/>
                <a:cs typeface="Calibri"/>
              </a:rPr>
              <a:t>задачи </a:t>
            </a:r>
            <a:r>
              <a:rPr sz="2800" spc="-5" dirty="0">
                <a:latin typeface="Calibri"/>
                <a:cs typeface="Calibri"/>
              </a:rPr>
              <a:t>для </a:t>
            </a:r>
            <a:r>
              <a:rPr sz="2800" spc="-15" dirty="0">
                <a:latin typeface="Calibri"/>
                <a:cs typeface="Calibri"/>
              </a:rPr>
              <a:t>продвижения </a:t>
            </a:r>
            <a:r>
              <a:rPr sz="2800" spc="-5" dirty="0">
                <a:latin typeface="Calibri"/>
                <a:cs typeface="Calibri"/>
              </a:rPr>
              <a:t>по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сюжету.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599</Words>
  <Application>Microsoft Office PowerPoint</Application>
  <PresentationFormat>Произвольный</PresentationFormat>
  <Paragraphs>103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Моя задача – рассказать вам историю,  которая никогда не происходила.</vt:lpstr>
      <vt:lpstr>Личностные результаты освоения ООП ООО:</vt:lpstr>
      <vt:lpstr>Личностные результаты освоения ООП ООО:</vt:lpstr>
      <vt:lpstr>Личностные результаты освоения ООП ООО:</vt:lpstr>
      <vt:lpstr>Личностные результаты</vt:lpstr>
      <vt:lpstr>Направления ВД</vt:lpstr>
      <vt:lpstr>Формы проведения внеурочного мероприятия</vt:lpstr>
      <vt:lpstr>Формы</vt:lpstr>
      <vt:lpstr>Формы проведения внеурочного мероприятия</vt:lpstr>
      <vt:lpstr>Критерии и показатели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2020-12-23T07:40:06Z</dcterms:created>
  <dcterms:modified xsi:type="dcterms:W3CDTF">2020-12-23T07:41:52Z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2020-12-23T00:00:00Z</vt:filetime>
  </property>
</Properties>
</file>